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2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1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91" r:id="rId1"/>
  </p:sldMasterIdLst>
  <p:notesMasterIdLst>
    <p:notesMasterId r:id="rId86"/>
  </p:notesMasterIdLst>
  <p:sldIdLst>
    <p:sldId id="274" r:id="rId2"/>
    <p:sldId id="365" r:id="rId3"/>
    <p:sldId id="524" r:id="rId4"/>
    <p:sldId id="528" r:id="rId5"/>
    <p:sldId id="526" r:id="rId6"/>
    <p:sldId id="444" r:id="rId7"/>
    <p:sldId id="445" r:id="rId8"/>
    <p:sldId id="261" r:id="rId9"/>
    <p:sldId id="402" r:id="rId10"/>
    <p:sldId id="529" r:id="rId11"/>
    <p:sldId id="530" r:id="rId12"/>
    <p:sldId id="531" r:id="rId13"/>
    <p:sldId id="495" r:id="rId14"/>
    <p:sldId id="496" r:id="rId15"/>
    <p:sldId id="499" r:id="rId16"/>
    <p:sldId id="497" r:id="rId17"/>
    <p:sldId id="498" r:id="rId18"/>
    <p:sldId id="371" r:id="rId19"/>
    <p:sldId id="500" r:id="rId20"/>
    <p:sldId id="523" r:id="rId21"/>
    <p:sldId id="506" r:id="rId22"/>
    <p:sldId id="501" r:id="rId23"/>
    <p:sldId id="404" r:id="rId24"/>
    <p:sldId id="505" r:id="rId25"/>
    <p:sldId id="406" r:id="rId26"/>
    <p:sldId id="405" r:id="rId27"/>
    <p:sldId id="340" r:id="rId28"/>
    <p:sldId id="408" r:id="rId29"/>
    <p:sldId id="343" r:id="rId30"/>
    <p:sldId id="344" r:id="rId31"/>
    <p:sldId id="376" r:id="rId32"/>
    <p:sldId id="377" r:id="rId33"/>
    <p:sldId id="386" r:id="rId34"/>
    <p:sldId id="387" r:id="rId35"/>
    <p:sldId id="407" r:id="rId36"/>
    <p:sldId id="435" r:id="rId37"/>
    <p:sldId id="436" r:id="rId38"/>
    <p:sldId id="437" r:id="rId39"/>
    <p:sldId id="451" r:id="rId40"/>
    <p:sldId id="447" r:id="rId41"/>
    <p:sldId id="448" r:id="rId42"/>
    <p:sldId id="449" r:id="rId43"/>
    <p:sldId id="450" r:id="rId44"/>
    <p:sldId id="508" r:id="rId45"/>
    <p:sldId id="432" r:id="rId46"/>
    <p:sldId id="423" r:id="rId47"/>
    <p:sldId id="424" r:id="rId48"/>
    <p:sldId id="425" r:id="rId49"/>
    <p:sldId id="426" r:id="rId50"/>
    <p:sldId id="433" r:id="rId51"/>
    <p:sldId id="439" r:id="rId52"/>
    <p:sldId id="431" r:id="rId53"/>
    <p:sldId id="428" r:id="rId54"/>
    <p:sldId id="430" r:id="rId55"/>
    <p:sldId id="440" r:id="rId56"/>
    <p:sldId id="441" r:id="rId57"/>
    <p:sldId id="267" r:id="rId58"/>
    <p:sldId id="271" r:id="rId59"/>
    <p:sldId id="353" r:id="rId60"/>
    <p:sldId id="507" r:id="rId61"/>
    <p:sldId id="509" r:id="rId62"/>
    <p:sldId id="511" r:id="rId63"/>
    <p:sldId id="510" r:id="rId64"/>
    <p:sldId id="512" r:id="rId65"/>
    <p:sldId id="513" r:id="rId66"/>
    <p:sldId id="514" r:id="rId67"/>
    <p:sldId id="515" r:id="rId68"/>
    <p:sldId id="516" r:id="rId69"/>
    <p:sldId id="518" r:id="rId70"/>
    <p:sldId id="517" r:id="rId71"/>
    <p:sldId id="519" r:id="rId72"/>
    <p:sldId id="520" r:id="rId73"/>
    <p:sldId id="354" r:id="rId74"/>
    <p:sldId id="355" r:id="rId75"/>
    <p:sldId id="356" r:id="rId76"/>
    <p:sldId id="357" r:id="rId77"/>
    <p:sldId id="410" r:id="rId78"/>
    <p:sldId id="389" r:id="rId79"/>
    <p:sldId id="521" r:id="rId80"/>
    <p:sldId id="368" r:id="rId81"/>
    <p:sldId id="369" r:id="rId82"/>
    <p:sldId id="390" r:id="rId83"/>
    <p:sldId id="522" r:id="rId84"/>
    <p:sldId id="277" r:id="rId85"/>
  </p:sldIdLst>
  <p:sldSz cx="9144000" cy="5143500" type="screen16x9"/>
  <p:notesSz cx="6797675" cy="9928225"/>
  <p:defaultTextStyle>
    <a:lvl1pPr>
      <a:defRPr>
        <a:latin typeface="+mj-lt"/>
        <a:ea typeface="+mj-ea"/>
        <a:cs typeface="+mj-cs"/>
        <a:sym typeface="Helvetica"/>
      </a:defRPr>
    </a:lvl1pPr>
    <a:lvl2pPr>
      <a:defRPr>
        <a:latin typeface="+mj-lt"/>
        <a:ea typeface="+mj-ea"/>
        <a:cs typeface="+mj-cs"/>
        <a:sym typeface="Helvetica"/>
      </a:defRPr>
    </a:lvl2pPr>
    <a:lvl3pPr>
      <a:defRPr>
        <a:latin typeface="+mj-lt"/>
        <a:ea typeface="+mj-ea"/>
        <a:cs typeface="+mj-cs"/>
        <a:sym typeface="Helvetica"/>
      </a:defRPr>
    </a:lvl3pPr>
    <a:lvl4pPr>
      <a:defRPr>
        <a:latin typeface="+mj-lt"/>
        <a:ea typeface="+mj-ea"/>
        <a:cs typeface="+mj-cs"/>
        <a:sym typeface="Helvetica"/>
      </a:defRPr>
    </a:lvl4pPr>
    <a:lvl5pPr>
      <a:defRPr>
        <a:latin typeface="+mj-lt"/>
        <a:ea typeface="+mj-ea"/>
        <a:cs typeface="+mj-cs"/>
        <a:sym typeface="Helvetica"/>
      </a:defRPr>
    </a:lvl5pPr>
    <a:lvl6pPr>
      <a:defRPr>
        <a:latin typeface="+mj-lt"/>
        <a:ea typeface="+mj-ea"/>
        <a:cs typeface="+mj-cs"/>
        <a:sym typeface="Helvetica"/>
      </a:defRPr>
    </a:lvl6pPr>
    <a:lvl7pPr>
      <a:defRPr>
        <a:latin typeface="+mj-lt"/>
        <a:ea typeface="+mj-ea"/>
        <a:cs typeface="+mj-cs"/>
        <a:sym typeface="Helvetica"/>
      </a:defRPr>
    </a:lvl7pPr>
    <a:lvl8pPr>
      <a:defRPr>
        <a:latin typeface="+mj-lt"/>
        <a:ea typeface="+mj-ea"/>
        <a:cs typeface="+mj-cs"/>
        <a:sym typeface="Helvetica"/>
      </a:defRPr>
    </a:lvl8pPr>
    <a:lvl9pPr>
      <a:defRPr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70A9"/>
    <a:srgbClr val="365E8E"/>
    <a:srgbClr val="FF6600"/>
    <a:srgbClr val="FFFFFF"/>
    <a:srgbClr val="E6B662"/>
    <a:srgbClr val="FF8585"/>
    <a:srgbClr val="808080"/>
    <a:srgbClr val="C69449"/>
    <a:srgbClr val="254061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2F2F2"/>
              </a:solidFill>
              <a:prstDash val="solid"/>
              <a:bevel/>
            </a:ln>
          </a:left>
          <a:right>
            <a:ln w="12700" cap="flat">
              <a:solidFill>
                <a:srgbClr val="F2F2F2"/>
              </a:solidFill>
              <a:prstDash val="solid"/>
              <a:bevel/>
            </a:ln>
          </a:right>
          <a:top>
            <a:ln w="12700" cap="flat">
              <a:solidFill>
                <a:srgbClr val="F2F2F2"/>
              </a:solidFill>
              <a:prstDash val="solid"/>
              <a:bevel/>
            </a:ln>
          </a:top>
          <a:bottom>
            <a:ln w="12700" cap="flat">
              <a:solidFill>
                <a:srgbClr val="F2F2F2"/>
              </a:solidFill>
              <a:prstDash val="solid"/>
              <a:bevel/>
            </a:ln>
          </a:bottom>
          <a:insideH>
            <a:ln w="12700" cap="flat">
              <a:solidFill>
                <a:srgbClr val="F2F2F2"/>
              </a:solidFill>
              <a:prstDash val="solid"/>
              <a:bevel/>
            </a:ln>
          </a:insideH>
          <a:insideV>
            <a:ln w="12700" cap="flat">
              <a:solidFill>
                <a:srgbClr val="F2F2F2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n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bevel/>
            </a:ln>
          </a:left>
          <a:right>
            <a:ln w="12700" cap="flat">
              <a:solidFill>
                <a:srgbClr val="F2F2F2"/>
              </a:solidFill>
              <a:prstDash val="solid"/>
              <a:bevel/>
            </a:ln>
          </a:right>
          <a:top>
            <a:ln w="12700" cap="flat">
              <a:solidFill>
                <a:srgbClr val="F2F2F2"/>
              </a:solidFill>
              <a:prstDash val="solid"/>
              <a:bevel/>
            </a:ln>
          </a:top>
          <a:bottom>
            <a:ln w="12700" cap="flat">
              <a:solidFill>
                <a:srgbClr val="F2F2F2"/>
              </a:solidFill>
              <a:prstDash val="solid"/>
              <a:bevel/>
            </a:ln>
          </a:bottom>
          <a:insideH>
            <a:ln w="12700" cap="flat">
              <a:solidFill>
                <a:srgbClr val="F2F2F2"/>
              </a:solidFill>
              <a:prstDash val="solid"/>
              <a:bevel/>
            </a:ln>
          </a:insideH>
          <a:insideV>
            <a:ln w="12700" cap="flat">
              <a:solidFill>
                <a:srgbClr val="F2F2F2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bevel/>
            </a:ln>
          </a:left>
          <a:right>
            <a:ln w="12700" cap="flat">
              <a:solidFill>
                <a:srgbClr val="F2F2F2"/>
              </a:solidFill>
              <a:prstDash val="solid"/>
              <a:bevel/>
            </a:ln>
          </a:right>
          <a:top>
            <a:ln w="38100" cap="flat">
              <a:solidFill>
                <a:srgbClr val="F2F2F2"/>
              </a:solidFill>
              <a:prstDash val="solid"/>
              <a:bevel/>
            </a:ln>
          </a:top>
          <a:bottom>
            <a:ln w="12700" cap="flat">
              <a:solidFill>
                <a:srgbClr val="F2F2F2"/>
              </a:solidFill>
              <a:prstDash val="solid"/>
              <a:bevel/>
            </a:ln>
          </a:bottom>
          <a:insideH>
            <a:ln w="12700" cap="flat">
              <a:solidFill>
                <a:srgbClr val="F2F2F2"/>
              </a:solidFill>
              <a:prstDash val="solid"/>
              <a:bevel/>
            </a:ln>
          </a:insideH>
          <a:insideV>
            <a:ln w="12700" cap="flat">
              <a:solidFill>
                <a:srgbClr val="F2F2F2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bevel/>
            </a:ln>
          </a:left>
          <a:right>
            <a:ln w="12700" cap="flat">
              <a:solidFill>
                <a:srgbClr val="F2F2F2"/>
              </a:solidFill>
              <a:prstDash val="solid"/>
              <a:bevel/>
            </a:ln>
          </a:right>
          <a:top>
            <a:ln w="12700" cap="flat">
              <a:solidFill>
                <a:srgbClr val="F2F2F2"/>
              </a:solidFill>
              <a:prstDash val="solid"/>
              <a:bevel/>
            </a:ln>
          </a:top>
          <a:bottom>
            <a:ln w="38100" cap="flat">
              <a:solidFill>
                <a:srgbClr val="F2F2F2"/>
              </a:solidFill>
              <a:prstDash val="solid"/>
              <a:bevel/>
            </a:ln>
          </a:bottom>
          <a:insideH>
            <a:ln w="12700" cap="flat">
              <a:solidFill>
                <a:srgbClr val="F2F2F2"/>
              </a:solidFill>
              <a:prstDash val="solid"/>
              <a:bevel/>
            </a:ln>
          </a:insideH>
          <a:insideV>
            <a:ln w="12700" cap="flat">
              <a:solidFill>
                <a:srgbClr val="F2F2F2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2F2F2"/>
              </a:solidFill>
              <a:prstDash val="solid"/>
              <a:bevel/>
            </a:ln>
          </a:left>
          <a:right>
            <a:ln w="12700" cap="flat">
              <a:solidFill>
                <a:srgbClr val="F2F2F2"/>
              </a:solidFill>
              <a:prstDash val="solid"/>
              <a:bevel/>
            </a:ln>
          </a:right>
          <a:top>
            <a:ln w="12700" cap="flat">
              <a:solidFill>
                <a:srgbClr val="F2F2F2"/>
              </a:solidFill>
              <a:prstDash val="solid"/>
              <a:bevel/>
            </a:ln>
          </a:top>
          <a:bottom>
            <a:ln w="12700" cap="flat">
              <a:solidFill>
                <a:srgbClr val="F2F2F2"/>
              </a:solidFill>
              <a:prstDash val="solid"/>
              <a:bevel/>
            </a:ln>
          </a:bottom>
          <a:insideH>
            <a:ln w="12700" cap="flat">
              <a:solidFill>
                <a:srgbClr val="F2F2F2"/>
              </a:solidFill>
              <a:prstDash val="solid"/>
              <a:bevel/>
            </a:ln>
          </a:insideH>
          <a:insideV>
            <a:ln w="12700" cap="flat">
              <a:solidFill>
                <a:srgbClr val="F2F2F2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n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bevel/>
            </a:ln>
          </a:left>
          <a:right>
            <a:ln w="12700" cap="flat">
              <a:solidFill>
                <a:srgbClr val="F2F2F2"/>
              </a:solidFill>
              <a:prstDash val="solid"/>
              <a:bevel/>
            </a:ln>
          </a:right>
          <a:top>
            <a:ln w="12700" cap="flat">
              <a:solidFill>
                <a:srgbClr val="F2F2F2"/>
              </a:solidFill>
              <a:prstDash val="solid"/>
              <a:bevel/>
            </a:ln>
          </a:top>
          <a:bottom>
            <a:ln w="12700" cap="flat">
              <a:solidFill>
                <a:srgbClr val="F2F2F2"/>
              </a:solidFill>
              <a:prstDash val="solid"/>
              <a:bevel/>
            </a:ln>
          </a:bottom>
          <a:insideH>
            <a:ln w="12700" cap="flat">
              <a:solidFill>
                <a:srgbClr val="F2F2F2"/>
              </a:solidFill>
              <a:prstDash val="solid"/>
              <a:bevel/>
            </a:ln>
          </a:insideH>
          <a:insideV>
            <a:ln w="12700" cap="flat">
              <a:solidFill>
                <a:srgbClr val="F2F2F2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bevel/>
            </a:ln>
          </a:left>
          <a:right>
            <a:ln w="12700" cap="flat">
              <a:solidFill>
                <a:srgbClr val="F2F2F2"/>
              </a:solidFill>
              <a:prstDash val="solid"/>
              <a:bevel/>
            </a:ln>
          </a:right>
          <a:top>
            <a:ln w="38100" cap="flat">
              <a:solidFill>
                <a:srgbClr val="F2F2F2"/>
              </a:solidFill>
              <a:prstDash val="solid"/>
              <a:bevel/>
            </a:ln>
          </a:top>
          <a:bottom>
            <a:ln w="12700" cap="flat">
              <a:solidFill>
                <a:srgbClr val="F2F2F2"/>
              </a:solidFill>
              <a:prstDash val="solid"/>
              <a:bevel/>
            </a:ln>
          </a:bottom>
          <a:insideH>
            <a:ln w="12700" cap="flat">
              <a:solidFill>
                <a:srgbClr val="F2F2F2"/>
              </a:solidFill>
              <a:prstDash val="solid"/>
              <a:bevel/>
            </a:ln>
          </a:insideH>
          <a:insideV>
            <a:ln w="12700" cap="flat">
              <a:solidFill>
                <a:srgbClr val="F2F2F2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bevel/>
            </a:ln>
          </a:left>
          <a:right>
            <a:ln w="12700" cap="flat">
              <a:solidFill>
                <a:srgbClr val="F2F2F2"/>
              </a:solidFill>
              <a:prstDash val="solid"/>
              <a:bevel/>
            </a:ln>
          </a:right>
          <a:top>
            <a:ln w="12700" cap="flat">
              <a:solidFill>
                <a:srgbClr val="F2F2F2"/>
              </a:solidFill>
              <a:prstDash val="solid"/>
              <a:bevel/>
            </a:ln>
          </a:top>
          <a:bottom>
            <a:ln w="38100" cap="flat">
              <a:solidFill>
                <a:srgbClr val="F2F2F2"/>
              </a:solidFill>
              <a:prstDash val="solid"/>
              <a:bevel/>
            </a:ln>
          </a:bottom>
          <a:insideH>
            <a:ln w="12700" cap="flat">
              <a:solidFill>
                <a:srgbClr val="F2F2F2"/>
              </a:solidFill>
              <a:prstDash val="solid"/>
              <a:bevel/>
            </a:ln>
          </a:insideH>
          <a:insideV>
            <a:ln w="12700" cap="flat">
              <a:solidFill>
                <a:srgbClr val="F2F2F2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2F2F2"/>
              </a:solidFill>
              <a:prstDash val="solid"/>
              <a:bevel/>
            </a:ln>
          </a:left>
          <a:right>
            <a:ln w="12700" cap="flat">
              <a:solidFill>
                <a:srgbClr val="F2F2F2"/>
              </a:solidFill>
              <a:prstDash val="solid"/>
              <a:bevel/>
            </a:ln>
          </a:right>
          <a:top>
            <a:ln w="12700" cap="flat">
              <a:solidFill>
                <a:srgbClr val="F2F2F2"/>
              </a:solidFill>
              <a:prstDash val="solid"/>
              <a:bevel/>
            </a:ln>
          </a:top>
          <a:bottom>
            <a:ln w="12700" cap="flat">
              <a:solidFill>
                <a:srgbClr val="F2F2F2"/>
              </a:solidFill>
              <a:prstDash val="solid"/>
              <a:bevel/>
            </a:ln>
          </a:bottom>
          <a:insideH>
            <a:ln w="12700" cap="flat">
              <a:solidFill>
                <a:srgbClr val="F2F2F2"/>
              </a:solidFill>
              <a:prstDash val="solid"/>
              <a:bevel/>
            </a:ln>
          </a:insideH>
          <a:insideV>
            <a:ln w="12700" cap="flat">
              <a:solidFill>
                <a:srgbClr val="F2F2F2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n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bevel/>
            </a:ln>
          </a:left>
          <a:right>
            <a:ln w="12700" cap="flat">
              <a:solidFill>
                <a:srgbClr val="F2F2F2"/>
              </a:solidFill>
              <a:prstDash val="solid"/>
              <a:bevel/>
            </a:ln>
          </a:right>
          <a:top>
            <a:ln w="12700" cap="flat">
              <a:solidFill>
                <a:srgbClr val="F2F2F2"/>
              </a:solidFill>
              <a:prstDash val="solid"/>
              <a:bevel/>
            </a:ln>
          </a:top>
          <a:bottom>
            <a:ln w="12700" cap="flat">
              <a:solidFill>
                <a:srgbClr val="F2F2F2"/>
              </a:solidFill>
              <a:prstDash val="solid"/>
              <a:bevel/>
            </a:ln>
          </a:bottom>
          <a:insideH>
            <a:ln w="12700" cap="flat">
              <a:solidFill>
                <a:srgbClr val="F2F2F2"/>
              </a:solidFill>
              <a:prstDash val="solid"/>
              <a:bevel/>
            </a:ln>
          </a:insideH>
          <a:insideV>
            <a:ln w="12700" cap="flat">
              <a:solidFill>
                <a:srgbClr val="F2F2F2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bevel/>
            </a:ln>
          </a:left>
          <a:right>
            <a:ln w="12700" cap="flat">
              <a:solidFill>
                <a:srgbClr val="F2F2F2"/>
              </a:solidFill>
              <a:prstDash val="solid"/>
              <a:bevel/>
            </a:ln>
          </a:right>
          <a:top>
            <a:ln w="38100" cap="flat">
              <a:solidFill>
                <a:srgbClr val="F2F2F2"/>
              </a:solidFill>
              <a:prstDash val="solid"/>
              <a:bevel/>
            </a:ln>
          </a:top>
          <a:bottom>
            <a:ln w="12700" cap="flat">
              <a:solidFill>
                <a:srgbClr val="F2F2F2"/>
              </a:solidFill>
              <a:prstDash val="solid"/>
              <a:bevel/>
            </a:ln>
          </a:bottom>
          <a:insideH>
            <a:ln w="12700" cap="flat">
              <a:solidFill>
                <a:srgbClr val="F2F2F2"/>
              </a:solidFill>
              <a:prstDash val="solid"/>
              <a:bevel/>
            </a:ln>
          </a:insideH>
          <a:insideV>
            <a:ln w="12700" cap="flat">
              <a:solidFill>
                <a:srgbClr val="F2F2F2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bevel/>
            </a:ln>
          </a:left>
          <a:right>
            <a:ln w="12700" cap="flat">
              <a:solidFill>
                <a:srgbClr val="F2F2F2"/>
              </a:solidFill>
              <a:prstDash val="solid"/>
              <a:bevel/>
            </a:ln>
          </a:right>
          <a:top>
            <a:ln w="12700" cap="flat">
              <a:solidFill>
                <a:srgbClr val="F2F2F2"/>
              </a:solidFill>
              <a:prstDash val="solid"/>
              <a:bevel/>
            </a:ln>
          </a:top>
          <a:bottom>
            <a:ln w="38100" cap="flat">
              <a:solidFill>
                <a:srgbClr val="F2F2F2"/>
              </a:solidFill>
              <a:prstDash val="solid"/>
              <a:bevel/>
            </a:ln>
          </a:bottom>
          <a:insideH>
            <a:ln w="12700" cap="flat">
              <a:solidFill>
                <a:srgbClr val="F2F2F2"/>
              </a:solidFill>
              <a:prstDash val="solid"/>
              <a:bevel/>
            </a:ln>
          </a:insideH>
          <a:insideV>
            <a:ln w="12700" cap="flat">
              <a:solidFill>
                <a:srgbClr val="F2F2F2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n" i="on">
        <a:fontRef idx="major">
          <a:srgbClr val="F2F2F2"/>
        </a:fontRef>
        <a:srgbClr val="F2F2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2F2F2"/>
          </a:solidFill>
        </a:fill>
      </a:tcStyle>
    </a:lastRow>
    <a:firstRow>
      <a:tcTxStyle b="on" i="on">
        <a:fontRef idx="major">
          <a:srgbClr val="F2F2F2"/>
        </a:fontRef>
        <a:srgbClr val="F2F2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2F2F2"/>
              </a:solidFill>
              <a:prstDash val="solid"/>
              <a:bevel/>
            </a:ln>
          </a:left>
          <a:right>
            <a:ln w="12700" cap="flat">
              <a:solidFill>
                <a:srgbClr val="F2F2F2"/>
              </a:solidFill>
              <a:prstDash val="solid"/>
              <a:bevel/>
            </a:ln>
          </a:right>
          <a:top>
            <a:ln w="12700" cap="flat">
              <a:solidFill>
                <a:srgbClr val="F2F2F2"/>
              </a:solidFill>
              <a:prstDash val="solid"/>
              <a:bevel/>
            </a:ln>
          </a:top>
          <a:bottom>
            <a:ln w="12700" cap="flat">
              <a:solidFill>
                <a:srgbClr val="F2F2F2"/>
              </a:solidFill>
              <a:prstDash val="solid"/>
              <a:bevel/>
            </a:ln>
          </a:bottom>
          <a:insideH>
            <a:ln w="12700" cap="flat">
              <a:solidFill>
                <a:srgbClr val="F2F2F2"/>
              </a:solidFill>
              <a:prstDash val="solid"/>
              <a:bevel/>
            </a:ln>
          </a:insideH>
          <a:insideV>
            <a:ln w="12700" cap="flat">
              <a:solidFill>
                <a:srgbClr val="F2F2F2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bevel/>
            </a:ln>
          </a:left>
          <a:right>
            <a:ln w="12700" cap="flat">
              <a:solidFill>
                <a:srgbClr val="F2F2F2"/>
              </a:solidFill>
              <a:prstDash val="solid"/>
              <a:bevel/>
            </a:ln>
          </a:right>
          <a:top>
            <a:ln w="12700" cap="flat">
              <a:solidFill>
                <a:srgbClr val="F2F2F2"/>
              </a:solidFill>
              <a:prstDash val="solid"/>
              <a:bevel/>
            </a:ln>
          </a:top>
          <a:bottom>
            <a:ln w="12700" cap="flat">
              <a:solidFill>
                <a:srgbClr val="F2F2F2"/>
              </a:solidFill>
              <a:prstDash val="solid"/>
              <a:bevel/>
            </a:ln>
          </a:bottom>
          <a:insideH>
            <a:ln w="12700" cap="flat">
              <a:solidFill>
                <a:srgbClr val="F2F2F2"/>
              </a:solidFill>
              <a:prstDash val="solid"/>
              <a:bevel/>
            </a:ln>
          </a:insideH>
          <a:insideV>
            <a:ln w="12700" cap="flat">
              <a:solidFill>
                <a:srgbClr val="F2F2F2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bevel/>
            </a:ln>
          </a:left>
          <a:right>
            <a:ln w="12700" cap="flat">
              <a:solidFill>
                <a:srgbClr val="F2F2F2"/>
              </a:solidFill>
              <a:prstDash val="solid"/>
              <a:bevel/>
            </a:ln>
          </a:right>
          <a:top>
            <a:ln w="38100" cap="flat">
              <a:solidFill>
                <a:srgbClr val="F2F2F2"/>
              </a:solidFill>
              <a:prstDash val="solid"/>
              <a:bevel/>
            </a:ln>
          </a:top>
          <a:bottom>
            <a:ln w="12700" cap="flat">
              <a:solidFill>
                <a:srgbClr val="F2F2F2"/>
              </a:solidFill>
              <a:prstDash val="solid"/>
              <a:bevel/>
            </a:ln>
          </a:bottom>
          <a:insideH>
            <a:ln w="12700" cap="flat">
              <a:solidFill>
                <a:srgbClr val="F2F2F2"/>
              </a:solidFill>
              <a:prstDash val="solid"/>
              <a:bevel/>
            </a:ln>
          </a:insideH>
          <a:insideV>
            <a:ln w="12700" cap="flat">
              <a:solidFill>
                <a:srgbClr val="F2F2F2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ajor">
          <a:srgbClr val="F2F2F2"/>
        </a:fontRef>
        <a:srgbClr val="F2F2F2"/>
      </a:tcTxStyle>
      <a:tcStyle>
        <a:tcBdr>
          <a:left>
            <a:ln w="12700" cap="flat">
              <a:solidFill>
                <a:srgbClr val="F2F2F2"/>
              </a:solidFill>
              <a:prstDash val="solid"/>
              <a:bevel/>
            </a:ln>
          </a:left>
          <a:right>
            <a:ln w="12700" cap="flat">
              <a:solidFill>
                <a:srgbClr val="F2F2F2"/>
              </a:solidFill>
              <a:prstDash val="solid"/>
              <a:bevel/>
            </a:ln>
          </a:right>
          <a:top>
            <a:ln w="12700" cap="flat">
              <a:solidFill>
                <a:srgbClr val="F2F2F2"/>
              </a:solidFill>
              <a:prstDash val="solid"/>
              <a:bevel/>
            </a:ln>
          </a:top>
          <a:bottom>
            <a:ln w="38100" cap="flat">
              <a:solidFill>
                <a:srgbClr val="F2F2F2"/>
              </a:solidFill>
              <a:prstDash val="solid"/>
              <a:bevel/>
            </a:ln>
          </a:bottom>
          <a:insideH>
            <a:ln w="12700" cap="flat">
              <a:solidFill>
                <a:srgbClr val="F2F2F2"/>
              </a:solidFill>
              <a:prstDash val="solid"/>
              <a:bevel/>
            </a:ln>
          </a:insideH>
          <a:insideV>
            <a:ln w="12700" cap="flat">
              <a:solidFill>
                <a:srgbClr val="F2F2F2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2866" autoAdjust="0"/>
  </p:normalViewPr>
  <p:slideViewPr>
    <p:cSldViewPr>
      <p:cViewPr>
        <p:scale>
          <a:sx n="100" d="100"/>
          <a:sy n="100" d="100"/>
        </p:scale>
        <p:origin x="-31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Users\recox\Desktop\&#22686;&#25928;&#27604;&#36739;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C:\Users\recox\Desktop\&#22686;&#25928;&#27604;&#36739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tx>
            <c:strRef>
              <c:f>Sheet1!$F$3</c:f>
              <c:strCache>
                <c:ptCount val="1"/>
                <c:pt idx="0">
                  <c:v>精制催化剂</c:v>
                </c:pt>
              </c:strCache>
            </c:strRef>
          </c:tx>
          <c:cat>
            <c:strRef>
              <c:f>Sheet1!$E$4:$E$9</c:f>
              <c:strCache>
                <c:ptCount val="6"/>
                <c:pt idx="0">
                  <c:v>脱硫</c:v>
                </c:pt>
                <c:pt idx="1">
                  <c:v>脱氮</c:v>
                </c:pt>
                <c:pt idx="2">
                  <c:v>脱金属</c:v>
                </c:pt>
                <c:pt idx="3">
                  <c:v>饱和</c:v>
                </c:pt>
                <c:pt idx="4">
                  <c:v>开环</c:v>
                </c:pt>
                <c:pt idx="5">
                  <c:v>裂化</c:v>
                </c:pt>
              </c:strCache>
            </c:strRef>
          </c:cat>
          <c:val>
            <c:numRef>
              <c:f>Sheet1!$F$4:$F$9</c:f>
              <c:numCache>
                <c:formatCode>General</c:formatCode>
                <c:ptCount val="6"/>
                <c:pt idx="0">
                  <c:v>9.5</c:v>
                </c:pt>
                <c:pt idx="1">
                  <c:v>9</c:v>
                </c:pt>
                <c:pt idx="2">
                  <c:v>8</c:v>
                </c:pt>
                <c:pt idx="3">
                  <c:v>6</c:v>
                </c:pt>
                <c:pt idx="4">
                  <c:v>5</c:v>
                </c:pt>
                <c:pt idx="5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C53-4BD8-AF09-24EDAB043814}"/>
            </c:ext>
          </c:extLst>
        </c:ser>
        <c:ser>
          <c:idx val="1"/>
          <c:order val="1"/>
          <c:tx>
            <c:strRef>
              <c:f>Sheet1!$G$3</c:f>
              <c:strCache>
                <c:ptCount val="1"/>
                <c:pt idx="0">
                  <c:v>裂化催化剂</c:v>
                </c:pt>
              </c:strCache>
            </c:strRef>
          </c:tx>
          <c:spPr>
            <a:solidFill>
              <a:srgbClr val="E46C0A">
                <a:alpha val="80000"/>
              </a:srgbClr>
            </a:solidFill>
            <a:ln w="25400">
              <a:noFill/>
            </a:ln>
          </c:spPr>
          <c:cat>
            <c:strRef>
              <c:f>Sheet1!$E$4:$E$9</c:f>
              <c:strCache>
                <c:ptCount val="6"/>
                <c:pt idx="0">
                  <c:v>脱硫</c:v>
                </c:pt>
                <c:pt idx="1">
                  <c:v>脱氮</c:v>
                </c:pt>
                <c:pt idx="2">
                  <c:v>脱金属</c:v>
                </c:pt>
                <c:pt idx="3">
                  <c:v>饱和</c:v>
                </c:pt>
                <c:pt idx="4">
                  <c:v>开环</c:v>
                </c:pt>
                <c:pt idx="5">
                  <c:v>裂化</c:v>
                </c:pt>
              </c:strCache>
            </c:strRef>
          </c:cat>
          <c:val>
            <c:numRef>
              <c:f>Sheet1!$G$4:$G$9</c:f>
              <c:numCache>
                <c:formatCode>General</c:formatCode>
                <c:ptCount val="6"/>
                <c:pt idx="0">
                  <c:v>6</c:v>
                </c:pt>
                <c:pt idx="1">
                  <c:v>5.5</c:v>
                </c:pt>
                <c:pt idx="2">
                  <c:v>4</c:v>
                </c:pt>
                <c:pt idx="3">
                  <c:v>7</c:v>
                </c:pt>
                <c:pt idx="4">
                  <c:v>9</c:v>
                </c:pt>
                <c:pt idx="5">
                  <c:v>9.5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C53-4BD8-AF09-24EDAB0438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3556992"/>
        <c:axId val="293558528"/>
      </c:radarChart>
      <c:catAx>
        <c:axId val="293556992"/>
        <c:scaling>
          <c:orientation val="minMax"/>
        </c:scaling>
        <c:delete val="0"/>
        <c:axPos val="b"/>
        <c:majorGridlines/>
        <c:numFmt formatCode="General" sourceLinked="0"/>
        <c:majorTickMark val="out"/>
        <c:minorTickMark val="none"/>
        <c:tickLblPos val="nextTo"/>
        <c:crossAx val="293558528"/>
        <c:crosses val="autoZero"/>
        <c:auto val="1"/>
        <c:lblAlgn val="ctr"/>
        <c:lblOffset val="100"/>
        <c:noMultiLvlLbl val="0"/>
      </c:catAx>
      <c:valAx>
        <c:axId val="29355852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crossAx val="2935569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1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radarChart>
        <c:radarStyle val="filled"/>
        <c:varyColors val="0"/>
        <c:ser>
          <c:idx val="0"/>
          <c:order val="0"/>
          <c:tx>
            <c:strRef>
              <c:f>Sheet1!$F$3</c:f>
              <c:strCache>
                <c:ptCount val="1"/>
                <c:pt idx="0">
                  <c:v>精制催化剂</c:v>
                </c:pt>
              </c:strCache>
            </c:strRef>
          </c:tx>
          <c:cat>
            <c:strRef>
              <c:f>Sheet1!$E$4:$E$9</c:f>
              <c:strCache>
                <c:ptCount val="6"/>
                <c:pt idx="0">
                  <c:v>脱硫</c:v>
                </c:pt>
                <c:pt idx="1">
                  <c:v>脱氮</c:v>
                </c:pt>
                <c:pt idx="2">
                  <c:v>脱金属</c:v>
                </c:pt>
                <c:pt idx="3">
                  <c:v>饱和</c:v>
                </c:pt>
                <c:pt idx="4">
                  <c:v>开环</c:v>
                </c:pt>
                <c:pt idx="5">
                  <c:v>裂化</c:v>
                </c:pt>
              </c:strCache>
            </c:strRef>
          </c:cat>
          <c:val>
            <c:numRef>
              <c:f>Sheet1!$F$4:$F$9</c:f>
              <c:numCache>
                <c:formatCode>General</c:formatCode>
                <c:ptCount val="6"/>
                <c:pt idx="0">
                  <c:v>9.5</c:v>
                </c:pt>
                <c:pt idx="1">
                  <c:v>9</c:v>
                </c:pt>
                <c:pt idx="2">
                  <c:v>8</c:v>
                </c:pt>
                <c:pt idx="3">
                  <c:v>6</c:v>
                </c:pt>
                <c:pt idx="4">
                  <c:v>5</c:v>
                </c:pt>
                <c:pt idx="5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1B1-44A0-9A03-BA90EB7E7965}"/>
            </c:ext>
          </c:extLst>
        </c:ser>
        <c:ser>
          <c:idx val="1"/>
          <c:order val="1"/>
          <c:tx>
            <c:strRef>
              <c:f>Sheet1!$G$3</c:f>
              <c:strCache>
                <c:ptCount val="1"/>
                <c:pt idx="0">
                  <c:v>裂化催化剂</c:v>
                </c:pt>
              </c:strCache>
            </c:strRef>
          </c:tx>
          <c:spPr>
            <a:solidFill>
              <a:srgbClr val="E46C0A">
                <a:alpha val="80000"/>
              </a:srgbClr>
            </a:solidFill>
            <a:ln w="25400">
              <a:noFill/>
            </a:ln>
          </c:spPr>
          <c:cat>
            <c:strRef>
              <c:f>Sheet1!$E$4:$E$9</c:f>
              <c:strCache>
                <c:ptCount val="6"/>
                <c:pt idx="0">
                  <c:v>脱硫</c:v>
                </c:pt>
                <c:pt idx="1">
                  <c:v>脱氮</c:v>
                </c:pt>
                <c:pt idx="2">
                  <c:v>脱金属</c:v>
                </c:pt>
                <c:pt idx="3">
                  <c:v>饱和</c:v>
                </c:pt>
                <c:pt idx="4">
                  <c:v>开环</c:v>
                </c:pt>
                <c:pt idx="5">
                  <c:v>裂化</c:v>
                </c:pt>
              </c:strCache>
            </c:strRef>
          </c:cat>
          <c:val>
            <c:numRef>
              <c:f>Sheet1!$G$4:$G$9</c:f>
              <c:numCache>
                <c:formatCode>General</c:formatCode>
                <c:ptCount val="6"/>
                <c:pt idx="0">
                  <c:v>6</c:v>
                </c:pt>
                <c:pt idx="1">
                  <c:v>5.5</c:v>
                </c:pt>
                <c:pt idx="2">
                  <c:v>4</c:v>
                </c:pt>
                <c:pt idx="3">
                  <c:v>7</c:v>
                </c:pt>
                <c:pt idx="4">
                  <c:v>9</c:v>
                </c:pt>
                <c:pt idx="5">
                  <c:v>9.5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1B1-44A0-9A03-BA90EB7E79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94579584"/>
        <c:axId val="253052032"/>
      </c:radarChart>
      <c:catAx>
        <c:axId val="294579584"/>
        <c:scaling>
          <c:orientation val="minMax"/>
        </c:scaling>
        <c:delete val="0"/>
        <c:axPos val="b"/>
        <c:majorGridlines/>
        <c:numFmt formatCode="General" sourceLinked="0"/>
        <c:majorTickMark val="out"/>
        <c:minorTickMark val="none"/>
        <c:tickLblPos val="nextTo"/>
        <c:crossAx val="253052032"/>
        <c:crosses val="autoZero"/>
        <c:auto val="1"/>
        <c:lblAlgn val="ctr"/>
        <c:lblOffset val="100"/>
        <c:noMultiLvlLbl val="0"/>
      </c:catAx>
      <c:valAx>
        <c:axId val="253052032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one"/>
        <c:crossAx val="2945795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1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温升!$R$3</c:f>
              <c:strCache>
                <c:ptCount val="1"/>
                <c:pt idx="0">
                  <c:v>现场值</c:v>
                </c:pt>
              </c:strCache>
            </c:strRef>
          </c:tx>
          <c:cat>
            <c:strRef>
              <c:f>温升!$P$22:$P$37</c:f>
              <c:strCache>
                <c:ptCount val="15"/>
                <c:pt idx="0">
                  <c:v>床层1</c:v>
                </c:pt>
                <c:pt idx="2">
                  <c:v>床层2</c:v>
                </c:pt>
                <c:pt idx="4">
                  <c:v>床层3</c:v>
                </c:pt>
                <c:pt idx="6">
                  <c:v>床层4</c:v>
                </c:pt>
                <c:pt idx="8">
                  <c:v>床层5</c:v>
                </c:pt>
                <c:pt idx="10">
                  <c:v>床层6</c:v>
                </c:pt>
                <c:pt idx="12">
                  <c:v>床层7</c:v>
                </c:pt>
                <c:pt idx="14">
                  <c:v>床层8</c:v>
                </c:pt>
              </c:strCache>
            </c:strRef>
          </c:cat>
          <c:val>
            <c:numRef>
              <c:f>温升!$R$22:$R$37</c:f>
              <c:numCache>
                <c:formatCode>General</c:formatCode>
                <c:ptCount val="16"/>
                <c:pt idx="0">
                  <c:v>285.31</c:v>
                </c:pt>
                <c:pt idx="1">
                  <c:v>310.83</c:v>
                </c:pt>
                <c:pt idx="2">
                  <c:v>308.32</c:v>
                </c:pt>
                <c:pt idx="3">
                  <c:v>335</c:v>
                </c:pt>
                <c:pt idx="4">
                  <c:v>318.62</c:v>
                </c:pt>
                <c:pt idx="5">
                  <c:v>331.52</c:v>
                </c:pt>
                <c:pt idx="6">
                  <c:v>327.35000000000002</c:v>
                </c:pt>
                <c:pt idx="7">
                  <c:v>357.33</c:v>
                </c:pt>
                <c:pt idx="8">
                  <c:v>348.2</c:v>
                </c:pt>
                <c:pt idx="9">
                  <c:v>362</c:v>
                </c:pt>
                <c:pt idx="10">
                  <c:v>342.72</c:v>
                </c:pt>
                <c:pt idx="11">
                  <c:v>351.67</c:v>
                </c:pt>
                <c:pt idx="12">
                  <c:v>342.25</c:v>
                </c:pt>
                <c:pt idx="13">
                  <c:v>351</c:v>
                </c:pt>
                <c:pt idx="14">
                  <c:v>344.55</c:v>
                </c:pt>
                <c:pt idx="15">
                  <c:v>356.17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739-41DE-B074-BE76DB4DE932}"/>
            </c:ext>
          </c:extLst>
        </c:ser>
        <c:ser>
          <c:idx val="1"/>
          <c:order val="1"/>
          <c:tx>
            <c:strRef>
              <c:f>温升!$S$3</c:f>
              <c:strCache>
                <c:ptCount val="1"/>
                <c:pt idx="0">
                  <c:v>模拟值</c:v>
                </c:pt>
              </c:strCache>
            </c:strRef>
          </c:tx>
          <c:cat>
            <c:strRef>
              <c:f>温升!$P$22:$P$37</c:f>
              <c:strCache>
                <c:ptCount val="15"/>
                <c:pt idx="0">
                  <c:v>床层1</c:v>
                </c:pt>
                <c:pt idx="2">
                  <c:v>床层2</c:v>
                </c:pt>
                <c:pt idx="4">
                  <c:v>床层3</c:v>
                </c:pt>
                <c:pt idx="6">
                  <c:v>床层4</c:v>
                </c:pt>
                <c:pt idx="8">
                  <c:v>床层5</c:v>
                </c:pt>
                <c:pt idx="10">
                  <c:v>床层6</c:v>
                </c:pt>
                <c:pt idx="12">
                  <c:v>床层7</c:v>
                </c:pt>
                <c:pt idx="14">
                  <c:v>床层8</c:v>
                </c:pt>
              </c:strCache>
            </c:strRef>
          </c:cat>
          <c:val>
            <c:numRef>
              <c:f>温升!$S$22:$S$37</c:f>
              <c:numCache>
                <c:formatCode>General</c:formatCode>
                <c:ptCount val="16"/>
                <c:pt idx="0">
                  <c:v>285.31</c:v>
                </c:pt>
                <c:pt idx="1">
                  <c:v>311.34789999999998</c:v>
                </c:pt>
                <c:pt idx="2">
                  <c:v>308.32</c:v>
                </c:pt>
                <c:pt idx="3">
                  <c:v>332.7543</c:v>
                </c:pt>
                <c:pt idx="4">
                  <c:v>318.62</c:v>
                </c:pt>
                <c:pt idx="5">
                  <c:v>332.4085</c:v>
                </c:pt>
                <c:pt idx="6">
                  <c:v>327.35000000000002</c:v>
                </c:pt>
                <c:pt idx="7">
                  <c:v>357.8528</c:v>
                </c:pt>
                <c:pt idx="8">
                  <c:v>348.2</c:v>
                </c:pt>
                <c:pt idx="9">
                  <c:v>361.40320000000003</c:v>
                </c:pt>
                <c:pt idx="10">
                  <c:v>342.72</c:v>
                </c:pt>
                <c:pt idx="11">
                  <c:v>351.65949999999998</c:v>
                </c:pt>
                <c:pt idx="12">
                  <c:v>342.25</c:v>
                </c:pt>
                <c:pt idx="13">
                  <c:v>350.91520000000003</c:v>
                </c:pt>
                <c:pt idx="14">
                  <c:v>344.55</c:v>
                </c:pt>
                <c:pt idx="15">
                  <c:v>354.10669999999999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739-41DE-B074-BE76DB4DE9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4029824"/>
        <c:axId val="254031360"/>
      </c:lineChart>
      <c:catAx>
        <c:axId val="2540298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54031360"/>
        <c:crosses val="autoZero"/>
        <c:auto val="1"/>
        <c:lblAlgn val="ctr"/>
        <c:lblOffset val="100"/>
        <c:noMultiLvlLbl val="0"/>
      </c:catAx>
      <c:valAx>
        <c:axId val="254031360"/>
        <c:scaling>
          <c:orientation val="minMax"/>
          <c:min val="25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54029824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1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油浆收率变化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Sheet1!$AF$2:$AF$201</c:f>
              <c:numCache>
                <c:formatCode>0.00%</c:formatCode>
                <c:ptCount val="200"/>
                <c:pt idx="0">
                  <c:v>-1.3303891210881153E-2</c:v>
                </c:pt>
                <c:pt idx="1">
                  <c:v>1.0039122041634775E-2</c:v>
                </c:pt>
                <c:pt idx="2">
                  <c:v>-8.3131347143733571E-3</c:v>
                </c:pt>
                <c:pt idx="3">
                  <c:v>-6.0515645709407762E-3</c:v>
                </c:pt>
                <c:pt idx="4">
                  <c:v>-1.8781985757598492E-2</c:v>
                </c:pt>
                <c:pt idx="5">
                  <c:v>-1.0628044456102796E-2</c:v>
                </c:pt>
                <c:pt idx="6">
                  <c:v>-2.0081052140038448E-2</c:v>
                </c:pt>
                <c:pt idx="7">
                  <c:v>7.6589441903671465E-3</c:v>
                </c:pt>
                <c:pt idx="8">
                  <c:v>-2.191036099576894E-3</c:v>
                </c:pt>
                <c:pt idx="9">
                  <c:v>1.3616191753939555E-2</c:v>
                </c:pt>
                <c:pt idx="10">
                  <c:v>2.3092430761718422E-4</c:v>
                </c:pt>
                <c:pt idx="11">
                  <c:v>-2.3139066349259906E-2</c:v>
                </c:pt>
                <c:pt idx="12">
                  <c:v>-1.8415804653493791E-2</c:v>
                </c:pt>
                <c:pt idx="13">
                  <c:v>-7.8874582113910244E-3</c:v>
                </c:pt>
                <c:pt idx="14">
                  <c:v>-6.1811844217542411E-3</c:v>
                </c:pt>
                <c:pt idx="15">
                  <c:v>-1.9112650193888435E-2</c:v>
                </c:pt>
                <c:pt idx="16">
                  <c:v>9.5530886762182736E-3</c:v>
                </c:pt>
                <c:pt idx="17">
                  <c:v>-8.5062864359254468E-3</c:v>
                </c:pt>
                <c:pt idx="18">
                  <c:v>-5.5695000031224856E-3</c:v>
                </c:pt>
                <c:pt idx="19">
                  <c:v>-1.2688888728127236E-2</c:v>
                </c:pt>
                <c:pt idx="20">
                  <c:v>-3.3285256170487609E-2</c:v>
                </c:pt>
                <c:pt idx="21">
                  <c:v>6.0922236002825822E-3</c:v>
                </c:pt>
                <c:pt idx="22">
                  <c:v>-9.4749361985344421E-3</c:v>
                </c:pt>
                <c:pt idx="23">
                  <c:v>1.0052139594456791E-2</c:v>
                </c:pt>
                <c:pt idx="24">
                  <c:v>1.058522265800787E-2</c:v>
                </c:pt>
                <c:pt idx="25">
                  <c:v>-3.292331494186887E-4</c:v>
                </c:pt>
                <c:pt idx="26">
                  <c:v>-4.9185088887833579E-3</c:v>
                </c:pt>
                <c:pt idx="27">
                  <c:v>-2.3663747877878318E-2</c:v>
                </c:pt>
                <c:pt idx="28">
                  <c:v>-1.4183009081831311E-2</c:v>
                </c:pt>
                <c:pt idx="29">
                  <c:v>-1.6231769383822172E-2</c:v>
                </c:pt>
                <c:pt idx="30">
                  <c:v>-1.4213762274203659E-2</c:v>
                </c:pt>
                <c:pt idx="31">
                  <c:v>-1.1745425742119158E-2</c:v>
                </c:pt>
                <c:pt idx="32">
                  <c:v>-2.6289564648857459E-2</c:v>
                </c:pt>
                <c:pt idx="33">
                  <c:v>-1.2471034382932197E-2</c:v>
                </c:pt>
                <c:pt idx="34">
                  <c:v>-5.8862508053469868E-2</c:v>
                </c:pt>
                <c:pt idx="35">
                  <c:v>-1.6261479586825816E-2</c:v>
                </c:pt>
                <c:pt idx="36">
                  <c:v>-1.3269371869844015E-3</c:v>
                </c:pt>
                <c:pt idx="37">
                  <c:v>-6.3427764438984404E-4</c:v>
                </c:pt>
                <c:pt idx="38">
                  <c:v>-6.5004991259270646E-3</c:v>
                </c:pt>
                <c:pt idx="39">
                  <c:v>-3.3930476544827788E-2</c:v>
                </c:pt>
                <c:pt idx="40">
                  <c:v>-1.9106833957467276E-2</c:v>
                </c:pt>
                <c:pt idx="41">
                  <c:v>-3.4800098666612288E-2</c:v>
                </c:pt>
                <c:pt idx="42">
                  <c:v>-4.0615354838028861E-2</c:v>
                </c:pt>
                <c:pt idx="43">
                  <c:v>-1.2153605633347194E-2</c:v>
                </c:pt>
                <c:pt idx="44">
                  <c:v>-1.2005613300808515E-2</c:v>
                </c:pt>
                <c:pt idx="45">
                  <c:v>-1.1221449740085362E-2</c:v>
                </c:pt>
                <c:pt idx="46">
                  <c:v>-1.7711403876820696E-2</c:v>
                </c:pt>
                <c:pt idx="47">
                  <c:v>-3.7375141962348944E-2</c:v>
                </c:pt>
                <c:pt idx="48">
                  <c:v>-1.5624327871736707E-2</c:v>
                </c:pt>
                <c:pt idx="49">
                  <c:v>-4.2457215985709118E-2</c:v>
                </c:pt>
                <c:pt idx="50">
                  <c:v>-1.5522835508919633E-2</c:v>
                </c:pt>
                <c:pt idx="51">
                  <c:v>-6.1918942331292033E-3</c:v>
                </c:pt>
                <c:pt idx="52">
                  <c:v>5.1697475217971477E-3</c:v>
                </c:pt>
                <c:pt idx="53">
                  <c:v>-1.9278834964620552E-2</c:v>
                </c:pt>
                <c:pt idx="54">
                  <c:v>6.1760070768120709E-4</c:v>
                </c:pt>
                <c:pt idx="55">
                  <c:v>-2.8547821502258756E-2</c:v>
                </c:pt>
                <c:pt idx="56">
                  <c:v>-3.0243840632808876E-2</c:v>
                </c:pt>
                <c:pt idx="57">
                  <c:v>3.805985772629852E-3</c:v>
                </c:pt>
                <c:pt idx="58">
                  <c:v>-1.1155653855496059E-2</c:v>
                </c:pt>
                <c:pt idx="59">
                  <c:v>-3.4780295566037976E-2</c:v>
                </c:pt>
                <c:pt idx="60">
                  <c:v>-1.3082794856057317E-3</c:v>
                </c:pt>
                <c:pt idx="61">
                  <c:v>-1.7014358302003336E-2</c:v>
                </c:pt>
                <c:pt idx="62">
                  <c:v>1.2739347286647162E-3</c:v>
                </c:pt>
                <c:pt idx="63">
                  <c:v>-2.6493924545630317E-2</c:v>
                </c:pt>
                <c:pt idx="64">
                  <c:v>-3.2394336958058302E-2</c:v>
                </c:pt>
                <c:pt idx="65">
                  <c:v>-8.9946314707207431E-3</c:v>
                </c:pt>
                <c:pt idx="66">
                  <c:v>-2.1025901395670555E-2</c:v>
                </c:pt>
                <c:pt idx="67">
                  <c:v>-1.7904643777290067E-2</c:v>
                </c:pt>
                <c:pt idx="68">
                  <c:v>-4.6538851225286525E-2</c:v>
                </c:pt>
                <c:pt idx="69">
                  <c:v>-1.5649862804433947E-2</c:v>
                </c:pt>
                <c:pt idx="70">
                  <c:v>-4.2225732263979687E-2</c:v>
                </c:pt>
                <c:pt idx="71">
                  <c:v>-2.4204295583818147E-2</c:v>
                </c:pt>
                <c:pt idx="72">
                  <c:v>-1.0825072391673046E-2</c:v>
                </c:pt>
                <c:pt idx="73">
                  <c:v>-1.6554429403740842E-2</c:v>
                </c:pt>
                <c:pt idx="74">
                  <c:v>-1.2494394226828126E-2</c:v>
                </c:pt>
                <c:pt idx="75">
                  <c:v>-4.0822240220841693E-3</c:v>
                </c:pt>
                <c:pt idx="76">
                  <c:v>-1.2600848010296447E-2</c:v>
                </c:pt>
                <c:pt idx="77">
                  <c:v>-5.8845483938885579E-3</c:v>
                </c:pt>
                <c:pt idx="78">
                  <c:v>-4.3420589742185437E-3</c:v>
                </c:pt>
                <c:pt idx="79">
                  <c:v>-1.9916259052980168E-2</c:v>
                </c:pt>
                <c:pt idx="80">
                  <c:v>-1.6185184094037221E-2</c:v>
                </c:pt>
                <c:pt idx="81">
                  <c:v>1.7109121262176438E-2</c:v>
                </c:pt>
                <c:pt idx="82">
                  <c:v>-3.8742656032567852E-2</c:v>
                </c:pt>
                <c:pt idx="83">
                  <c:v>-4.7695210347410401E-2</c:v>
                </c:pt>
                <c:pt idx="84">
                  <c:v>-3.262000334088342E-2</c:v>
                </c:pt>
                <c:pt idx="85">
                  <c:v>2.160020334809336E-3</c:v>
                </c:pt>
                <c:pt idx="86">
                  <c:v>-1.3563793504023909E-2</c:v>
                </c:pt>
                <c:pt idx="87">
                  <c:v>-2.7706936961499326E-2</c:v>
                </c:pt>
                <c:pt idx="88">
                  <c:v>-1.0025224953843065E-2</c:v>
                </c:pt>
                <c:pt idx="89">
                  <c:v>-1.0108163692829448E-3</c:v>
                </c:pt>
                <c:pt idx="90">
                  <c:v>-8.465717704359289E-3</c:v>
                </c:pt>
                <c:pt idx="91">
                  <c:v>-1.3722375558285333E-2</c:v>
                </c:pt>
                <c:pt idx="92">
                  <c:v>-6.881335193842074E-3</c:v>
                </c:pt>
                <c:pt idx="93">
                  <c:v>-2.5699477658465968E-2</c:v>
                </c:pt>
                <c:pt idx="94">
                  <c:v>-3.4563245429291414E-2</c:v>
                </c:pt>
                <c:pt idx="95">
                  <c:v>-2.6379311690846612E-2</c:v>
                </c:pt>
                <c:pt idx="96">
                  <c:v>-2.441946299091256E-2</c:v>
                </c:pt>
                <c:pt idx="97">
                  <c:v>-5.1348512191830273E-2</c:v>
                </c:pt>
                <c:pt idx="98">
                  <c:v>-1.0499688166508342E-2</c:v>
                </c:pt>
                <c:pt idx="99">
                  <c:v>7.6786677349862126E-3</c:v>
                </c:pt>
                <c:pt idx="100">
                  <c:v>-4.4126943838205543E-3</c:v>
                </c:pt>
                <c:pt idx="101">
                  <c:v>-4.0608597199544662E-2</c:v>
                </c:pt>
                <c:pt idx="102">
                  <c:v>-5.961897027430528E-2</c:v>
                </c:pt>
                <c:pt idx="103">
                  <c:v>-1.2135432087710448E-2</c:v>
                </c:pt>
                <c:pt idx="104">
                  <c:v>5.114260379251544E-3</c:v>
                </c:pt>
                <c:pt idx="105">
                  <c:v>-8.5714945173719758E-3</c:v>
                </c:pt>
                <c:pt idx="106">
                  <c:v>-2.0013385690292641E-2</c:v>
                </c:pt>
                <c:pt idx="107">
                  <c:v>-2.7601591942326646E-2</c:v>
                </c:pt>
                <c:pt idx="108">
                  <c:v>-1.5384269323582715E-2</c:v>
                </c:pt>
                <c:pt idx="109">
                  <c:v>1.6525277200197645E-3</c:v>
                </c:pt>
                <c:pt idx="110">
                  <c:v>-4.9166819206762968E-2</c:v>
                </c:pt>
                <c:pt idx="111">
                  <c:v>-3.3877499998762321E-2</c:v>
                </c:pt>
                <c:pt idx="112">
                  <c:v>-2.3374833878980261E-2</c:v>
                </c:pt>
                <c:pt idx="113">
                  <c:v>-7.2280150202047857E-3</c:v>
                </c:pt>
                <c:pt idx="114">
                  <c:v>4.4470515275149636E-3</c:v>
                </c:pt>
                <c:pt idx="115">
                  <c:v>-2.1438974714135992E-3</c:v>
                </c:pt>
                <c:pt idx="116">
                  <c:v>-3.3839601734527111E-3</c:v>
                </c:pt>
                <c:pt idx="117">
                  <c:v>2.7862247512591671E-4</c:v>
                </c:pt>
                <c:pt idx="118">
                  <c:v>-2.6058334099959998E-2</c:v>
                </c:pt>
                <c:pt idx="119">
                  <c:v>-7.0853635563334572E-2</c:v>
                </c:pt>
                <c:pt idx="120">
                  <c:v>-4.1444468663749283E-2</c:v>
                </c:pt>
                <c:pt idx="121">
                  <c:v>-1.8087363750568613E-2</c:v>
                </c:pt>
                <c:pt idx="122">
                  <c:v>-9.97803182090665E-3</c:v>
                </c:pt>
                <c:pt idx="123">
                  <c:v>-4.4958365949286615E-3</c:v>
                </c:pt>
                <c:pt idx="124">
                  <c:v>-2.9709623224643784E-2</c:v>
                </c:pt>
                <c:pt idx="125">
                  <c:v>-4.5477943103069178E-2</c:v>
                </c:pt>
                <c:pt idx="126">
                  <c:v>-2.467196942079786E-2</c:v>
                </c:pt>
                <c:pt idx="127">
                  <c:v>-4.6151427715219878E-2</c:v>
                </c:pt>
                <c:pt idx="128">
                  <c:v>-3.6792623453968297E-2</c:v>
                </c:pt>
                <c:pt idx="129">
                  <c:v>-3.8742656032567852E-2</c:v>
                </c:pt>
                <c:pt idx="130">
                  <c:v>-1.8497722439116931E-2</c:v>
                </c:pt>
                <c:pt idx="131">
                  <c:v>-3.5385346494878241E-3</c:v>
                </c:pt>
                <c:pt idx="132">
                  <c:v>-2.5253586032530247E-2</c:v>
                </c:pt>
                <c:pt idx="133">
                  <c:v>2.5665432676114921E-3</c:v>
                </c:pt>
                <c:pt idx="134">
                  <c:v>-1.7677344870839301E-2</c:v>
                </c:pt>
                <c:pt idx="135">
                  <c:v>-1.8368115673349068E-2</c:v>
                </c:pt>
                <c:pt idx="136">
                  <c:v>-5.1122133056544054E-2</c:v>
                </c:pt>
                <c:pt idx="137">
                  <c:v>-3.2529712333278976E-2</c:v>
                </c:pt>
                <c:pt idx="138">
                  <c:v>-1.1648506357887015E-2</c:v>
                </c:pt>
                <c:pt idx="139">
                  <c:v>-4.031451252330529E-3</c:v>
                </c:pt>
                <c:pt idx="140">
                  <c:v>-1.645098952834681E-2</c:v>
                </c:pt>
                <c:pt idx="141">
                  <c:v>2.5439539917314683E-2</c:v>
                </c:pt>
                <c:pt idx="142">
                  <c:v>-3.8073244935760073E-2</c:v>
                </c:pt>
                <c:pt idx="143">
                  <c:v>-1.3621480489786973E-2</c:v>
                </c:pt>
                <c:pt idx="144">
                  <c:v>-9.1351903458664393E-3</c:v>
                </c:pt>
                <c:pt idx="145">
                  <c:v>-1.8531657891129125E-2</c:v>
                </c:pt>
                <c:pt idx="146">
                  <c:v>-3.1983872118675864E-2</c:v>
                </c:pt>
                <c:pt idx="147">
                  <c:v>-1.814824330871731E-2</c:v>
                </c:pt>
                <c:pt idx="148">
                  <c:v>4.3728324743156364E-3</c:v>
                </c:pt>
                <c:pt idx="149">
                  <c:v>-8.0199441728104545E-3</c:v>
                </c:pt>
                <c:pt idx="150">
                  <c:v>7.7660158578922557E-3</c:v>
                </c:pt>
                <c:pt idx="151">
                  <c:v>-4.0253967199009241E-2</c:v>
                </c:pt>
                <c:pt idx="152">
                  <c:v>-1.033752224409775E-3</c:v>
                </c:pt>
                <c:pt idx="153">
                  <c:v>-4.0288529162793907E-2</c:v>
                </c:pt>
                <c:pt idx="154">
                  <c:v>-2.6298060866091159E-2</c:v>
                </c:pt>
                <c:pt idx="155">
                  <c:v>-1.4397276391732047E-2</c:v>
                </c:pt>
                <c:pt idx="156">
                  <c:v>-4.4156620433163457E-2</c:v>
                </c:pt>
                <c:pt idx="157">
                  <c:v>3.2060445394140387E-2</c:v>
                </c:pt>
                <c:pt idx="158">
                  <c:v>1.8821631255033298E-2</c:v>
                </c:pt>
                <c:pt idx="159">
                  <c:v>-1.8190771705460417E-2</c:v>
                </c:pt>
                <c:pt idx="160">
                  <c:v>-8.7111975625967072E-4</c:v>
                </c:pt>
                <c:pt idx="161">
                  <c:v>1.4533168926548127E-2</c:v>
                </c:pt>
                <c:pt idx="162">
                  <c:v>-4.2161621384243807E-2</c:v>
                </c:pt>
                <c:pt idx="163">
                  <c:v>-4.7031349945044669E-3</c:v>
                </c:pt>
                <c:pt idx="164">
                  <c:v>1.7137854583561075E-2</c:v>
                </c:pt>
                <c:pt idx="165">
                  <c:v>1.8234672561598024E-3</c:v>
                </c:pt>
                <c:pt idx="166">
                  <c:v>-1.6594823377357647E-2</c:v>
                </c:pt>
                <c:pt idx="167">
                  <c:v>-9.433027967809331E-3</c:v>
                </c:pt>
                <c:pt idx="168">
                  <c:v>-1.0154381800135516E-2</c:v>
                </c:pt>
                <c:pt idx="169">
                  <c:v>-1.6319786947356821E-2</c:v>
                </c:pt>
                <c:pt idx="170">
                  <c:v>-2.6911198908247929E-2</c:v>
                </c:pt>
                <c:pt idx="171">
                  <c:v>-4.3024342729566364E-3</c:v>
                </c:pt>
                <c:pt idx="172">
                  <c:v>-2.5176497796656386E-2</c:v>
                </c:pt>
                <c:pt idx="173">
                  <c:v>-1.0560010307158458E-2</c:v>
                </c:pt>
                <c:pt idx="174">
                  <c:v>-1.2703342047556816E-2</c:v>
                </c:pt>
                <c:pt idx="175">
                  <c:v>-2.3290382438091183E-2</c:v>
                </c:pt>
                <c:pt idx="176">
                  <c:v>-4.1685203736896728E-2</c:v>
                </c:pt>
                <c:pt idx="177">
                  <c:v>1.9586744302966777E-3</c:v>
                </c:pt>
                <c:pt idx="178">
                  <c:v>-2.698753181801759E-2</c:v>
                </c:pt>
                <c:pt idx="179">
                  <c:v>-2.9503159794666483E-2</c:v>
                </c:pt>
                <c:pt idx="180">
                  <c:v>-4.3986638492202204E-2</c:v>
                </c:pt>
                <c:pt idx="181">
                  <c:v>-1.3652801492831938E-2</c:v>
                </c:pt>
                <c:pt idx="182">
                  <c:v>-7.6607057925553064E-3</c:v>
                </c:pt>
                <c:pt idx="183">
                  <c:v>6.0307020912711493E-3</c:v>
                </c:pt>
                <c:pt idx="184">
                  <c:v>-4.4431852085050877E-2</c:v>
                </c:pt>
                <c:pt idx="185">
                  <c:v>2.5247789477015584E-3</c:v>
                </c:pt>
                <c:pt idx="186">
                  <c:v>-1.3911614824391202E-2</c:v>
                </c:pt>
                <c:pt idx="187">
                  <c:v>9.829726701086788E-3</c:v>
                </c:pt>
                <c:pt idx="188">
                  <c:v>-5.3002526242465216E-2</c:v>
                </c:pt>
                <c:pt idx="189">
                  <c:v>-3.2208680228828085E-2</c:v>
                </c:pt>
                <c:pt idx="190">
                  <c:v>-1.6352136349451287E-2</c:v>
                </c:pt>
                <c:pt idx="191">
                  <c:v>-3.4141209065742953E-3</c:v>
                </c:pt>
                <c:pt idx="192">
                  <c:v>-1.6610266181329672E-2</c:v>
                </c:pt>
                <c:pt idx="193">
                  <c:v>7.0451571821535802E-2</c:v>
                </c:pt>
                <c:pt idx="194">
                  <c:v>-4.5722756550039372E-3</c:v>
                </c:pt>
                <c:pt idx="195">
                  <c:v>-7.1753189658782818E-3</c:v>
                </c:pt>
                <c:pt idx="196">
                  <c:v>-6.2317306298428693E-4</c:v>
                </c:pt>
                <c:pt idx="197">
                  <c:v>6.2690747816578568E-3</c:v>
                </c:pt>
                <c:pt idx="198">
                  <c:v>-2.6650428146340853E-2</c:v>
                </c:pt>
                <c:pt idx="199">
                  <c:v>-1.0320113221364589E-2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FDDE-452E-A7DE-474C604ABC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9180544"/>
        <c:axId val="171271296"/>
      </c:scatterChart>
      <c:valAx>
        <c:axId val="169180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样本编号</a:t>
                </a:r>
              </a:p>
            </c:rich>
          </c:tx>
          <c:layout>
            <c:manualLayout>
              <c:xMode val="edge"/>
              <c:yMode val="edge"/>
              <c:x val="0.81965157480314965"/>
              <c:y val="0.62245370370370368"/>
            </c:manualLayout>
          </c:layout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1271296"/>
        <c:crosses val="autoZero"/>
        <c:crossBetween val="midCat"/>
      </c:valAx>
      <c:valAx>
        <c:axId val="171271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91805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汽油收率变化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Sheet1!$AB$1</c:f>
              <c:strCache>
                <c:ptCount val="1"/>
                <c:pt idx="0">
                  <c:v>汽油增量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yVal>
            <c:numRef>
              <c:f>Sheet1!$AB$2:$AB$201</c:f>
              <c:numCache>
                <c:formatCode>0.00%</c:formatCode>
                <c:ptCount val="200"/>
                <c:pt idx="0">
                  <c:v>1.1478701045799816E-2</c:v>
                </c:pt>
                <c:pt idx="1">
                  <c:v>1.1140929479177913E-2</c:v>
                </c:pt>
                <c:pt idx="2">
                  <c:v>1.90626869930835E-2</c:v>
                </c:pt>
                <c:pt idx="3">
                  <c:v>5.3143981455548994E-3</c:v>
                </c:pt>
                <c:pt idx="4">
                  <c:v>4.6494226012268047E-3</c:v>
                </c:pt>
                <c:pt idx="5">
                  <c:v>7.1829260492410341E-3</c:v>
                </c:pt>
                <c:pt idx="6">
                  <c:v>1.4461302700424616E-2</c:v>
                </c:pt>
                <c:pt idx="7">
                  <c:v>-1.1323252054232236E-3</c:v>
                </c:pt>
                <c:pt idx="8">
                  <c:v>2.3583399411804928E-2</c:v>
                </c:pt>
                <c:pt idx="9">
                  <c:v>1.4815597252939294E-3</c:v>
                </c:pt>
                <c:pt idx="10">
                  <c:v>3.1525923568817282E-2</c:v>
                </c:pt>
                <c:pt idx="11">
                  <c:v>6.0935162125942133E-3</c:v>
                </c:pt>
                <c:pt idx="12">
                  <c:v>1.2574376852067914E-2</c:v>
                </c:pt>
                <c:pt idx="13">
                  <c:v>5.2948816139397614E-4</c:v>
                </c:pt>
                <c:pt idx="14">
                  <c:v>1.9773629099608725E-2</c:v>
                </c:pt>
                <c:pt idx="15">
                  <c:v>6.543993502172693E-2</c:v>
                </c:pt>
                <c:pt idx="16">
                  <c:v>1.5262033834374633E-2</c:v>
                </c:pt>
                <c:pt idx="17">
                  <c:v>1.9526013016537946E-2</c:v>
                </c:pt>
                <c:pt idx="18">
                  <c:v>1.8649542419306608E-2</c:v>
                </c:pt>
                <c:pt idx="19">
                  <c:v>1.345449914709923E-2</c:v>
                </c:pt>
                <c:pt idx="20">
                  <c:v>7.8110010804210428E-3</c:v>
                </c:pt>
                <c:pt idx="21">
                  <c:v>2.1034314554052691E-2</c:v>
                </c:pt>
                <c:pt idx="22">
                  <c:v>4.1759297965881015E-2</c:v>
                </c:pt>
                <c:pt idx="23">
                  <c:v>6.8295120084275185E-3</c:v>
                </c:pt>
                <c:pt idx="24">
                  <c:v>1.2944682324331214E-2</c:v>
                </c:pt>
                <c:pt idx="25">
                  <c:v>1.2294295856007387E-2</c:v>
                </c:pt>
                <c:pt idx="26">
                  <c:v>7.4056031295677005E-3</c:v>
                </c:pt>
                <c:pt idx="27">
                  <c:v>1.730366104592429E-2</c:v>
                </c:pt>
                <c:pt idx="28">
                  <c:v>4.9345850880927189E-3</c:v>
                </c:pt>
                <c:pt idx="29">
                  <c:v>1.8897225271381463E-2</c:v>
                </c:pt>
                <c:pt idx="30">
                  <c:v>3.2122402464610511E-2</c:v>
                </c:pt>
                <c:pt idx="31">
                  <c:v>1.1131412122426909E-2</c:v>
                </c:pt>
                <c:pt idx="32">
                  <c:v>4.7623548701538621E-3</c:v>
                </c:pt>
                <c:pt idx="33">
                  <c:v>1.1038505415301769E-2</c:v>
                </c:pt>
                <c:pt idx="34">
                  <c:v>-4.4539191691591595E-3</c:v>
                </c:pt>
                <c:pt idx="35">
                  <c:v>2.8461114446236169E-2</c:v>
                </c:pt>
                <c:pt idx="36">
                  <c:v>4.3291108531149369E-3</c:v>
                </c:pt>
                <c:pt idx="37">
                  <c:v>6.5786370454913312E-3</c:v>
                </c:pt>
                <c:pt idx="38">
                  <c:v>1.8239896981505854E-2</c:v>
                </c:pt>
                <c:pt idx="39">
                  <c:v>4.0754590604566432E-4</c:v>
                </c:pt>
                <c:pt idx="40">
                  <c:v>2.0538643400786705E-2</c:v>
                </c:pt>
                <c:pt idx="41">
                  <c:v>1.3563902206139233E-2</c:v>
                </c:pt>
                <c:pt idx="42">
                  <c:v>5.0417418852209406E-3</c:v>
                </c:pt>
                <c:pt idx="43">
                  <c:v>9.7093559414540564E-3</c:v>
                </c:pt>
                <c:pt idx="44">
                  <c:v>1.0265889615735768E-2</c:v>
                </c:pt>
                <c:pt idx="45">
                  <c:v>1.83800157313459E-2</c:v>
                </c:pt>
                <c:pt idx="46">
                  <c:v>4.8344031779920804E-3</c:v>
                </c:pt>
                <c:pt idx="47">
                  <c:v>1.6182525310739826E-2</c:v>
                </c:pt>
                <c:pt idx="48">
                  <c:v>1.5306916772230006E-3</c:v>
                </c:pt>
                <c:pt idx="49">
                  <c:v>1.524119858281936E-2</c:v>
                </c:pt>
                <c:pt idx="50">
                  <c:v>1.8684281026274951E-2</c:v>
                </c:pt>
                <c:pt idx="51">
                  <c:v>7.6132337375081849E-2</c:v>
                </c:pt>
                <c:pt idx="52">
                  <c:v>7.1858970925436361E-3</c:v>
                </c:pt>
                <c:pt idx="53">
                  <c:v>2.0194999751069087E-2</c:v>
                </c:pt>
                <c:pt idx="54">
                  <c:v>1.6244179020458993E-2</c:v>
                </c:pt>
                <c:pt idx="55">
                  <c:v>1.873507764039295E-2</c:v>
                </c:pt>
                <c:pt idx="56">
                  <c:v>1.4187622169689384E-2</c:v>
                </c:pt>
                <c:pt idx="57">
                  <c:v>1.3547634606197539E-2</c:v>
                </c:pt>
                <c:pt idx="58">
                  <c:v>1.0179699613579007E-2</c:v>
                </c:pt>
                <c:pt idx="59">
                  <c:v>7.4673060651336831E-3</c:v>
                </c:pt>
                <c:pt idx="60">
                  <c:v>8.5824212028906E-3</c:v>
                </c:pt>
                <c:pt idx="61">
                  <c:v>1.3451821606882408E-3</c:v>
                </c:pt>
                <c:pt idx="62">
                  <c:v>2.2360746558170663E-2</c:v>
                </c:pt>
                <c:pt idx="63">
                  <c:v>1.7744780434895358E-2</c:v>
                </c:pt>
                <c:pt idx="64">
                  <c:v>6.0628633085368366E-3</c:v>
                </c:pt>
                <c:pt idx="65">
                  <c:v>1.4974789846592451E-2</c:v>
                </c:pt>
                <c:pt idx="66">
                  <c:v>1.2620499101557769E-2</c:v>
                </c:pt>
                <c:pt idx="67">
                  <c:v>1.3086490124043004E-2</c:v>
                </c:pt>
                <c:pt idx="68">
                  <c:v>6.8576144293700708E-2</c:v>
                </c:pt>
                <c:pt idx="69">
                  <c:v>1.0723801602269267E-3</c:v>
                </c:pt>
                <c:pt idx="70">
                  <c:v>9.0989139207054148E-3</c:v>
                </c:pt>
                <c:pt idx="71">
                  <c:v>1.084648611943051E-2</c:v>
                </c:pt>
                <c:pt idx="72">
                  <c:v>4.5812296826274745E-3</c:v>
                </c:pt>
                <c:pt idx="73">
                  <c:v>1.8142550633178378E-2</c:v>
                </c:pt>
                <c:pt idx="74">
                  <c:v>9.0933253331337838E-3</c:v>
                </c:pt>
                <c:pt idx="75">
                  <c:v>1.324115903075479E-2</c:v>
                </c:pt>
                <c:pt idx="76">
                  <c:v>8.6185267002433785E-3</c:v>
                </c:pt>
                <c:pt idx="77">
                  <c:v>1.0945750452590386E-2</c:v>
                </c:pt>
                <c:pt idx="78">
                  <c:v>9.3570607935500871E-3</c:v>
                </c:pt>
                <c:pt idx="79">
                  <c:v>-1.1395093429917291E-3</c:v>
                </c:pt>
                <c:pt idx="80">
                  <c:v>3.3151903552313122E-3</c:v>
                </c:pt>
                <c:pt idx="81">
                  <c:v>8.2678528802397344E-3</c:v>
                </c:pt>
                <c:pt idx="82">
                  <c:v>-3.8004787817293439E-3</c:v>
                </c:pt>
                <c:pt idx="83">
                  <c:v>1.0955477251812451E-2</c:v>
                </c:pt>
                <c:pt idx="84">
                  <c:v>5.4609047184596693E-3</c:v>
                </c:pt>
                <c:pt idx="85">
                  <c:v>5.7425439909399856E-3</c:v>
                </c:pt>
                <c:pt idx="86">
                  <c:v>1.8009536014109206E-2</c:v>
                </c:pt>
                <c:pt idx="87">
                  <c:v>5.7927800669716478E-3</c:v>
                </c:pt>
                <c:pt idx="88">
                  <c:v>5.1405939400969713E-3</c:v>
                </c:pt>
                <c:pt idx="89">
                  <c:v>3.1009402212363035E-3</c:v>
                </c:pt>
                <c:pt idx="90">
                  <c:v>2.2290647107811257E-2</c:v>
                </c:pt>
                <c:pt idx="91">
                  <c:v>7.1003658346506765E-2</c:v>
                </c:pt>
                <c:pt idx="92">
                  <c:v>1.8553915556969003E-2</c:v>
                </c:pt>
                <c:pt idx="93">
                  <c:v>6.7265742345432034E-3</c:v>
                </c:pt>
                <c:pt idx="94">
                  <c:v>3.8036653689861311E-3</c:v>
                </c:pt>
                <c:pt idx="95">
                  <c:v>-3.0771836033868238E-3</c:v>
                </c:pt>
                <c:pt idx="96">
                  <c:v>8.5382848505478059E-3</c:v>
                </c:pt>
                <c:pt idx="97">
                  <c:v>3.3466270476705029E-2</c:v>
                </c:pt>
                <c:pt idx="98">
                  <c:v>7.2160488871036432E-3</c:v>
                </c:pt>
                <c:pt idx="99">
                  <c:v>5.5935711842601266E-3</c:v>
                </c:pt>
                <c:pt idx="100">
                  <c:v>2.191632079219924E-2</c:v>
                </c:pt>
                <c:pt idx="101">
                  <c:v>6.8404377527266358E-3</c:v>
                </c:pt>
                <c:pt idx="102">
                  <c:v>5.2119411270601379E-3</c:v>
                </c:pt>
                <c:pt idx="103">
                  <c:v>4.1329918157220202E-3</c:v>
                </c:pt>
                <c:pt idx="104">
                  <c:v>6.2137075394725905E-3</c:v>
                </c:pt>
                <c:pt idx="105">
                  <c:v>1.9501944932511672E-2</c:v>
                </c:pt>
                <c:pt idx="106">
                  <c:v>1.4312707870690611E-3</c:v>
                </c:pt>
                <c:pt idx="107">
                  <c:v>7.0673770351191156E-3</c:v>
                </c:pt>
                <c:pt idx="108">
                  <c:v>6.5239852414926136E-3</c:v>
                </c:pt>
                <c:pt idx="109">
                  <c:v>5.6343748033402252E-3</c:v>
                </c:pt>
                <c:pt idx="110">
                  <c:v>3.2122402464610511E-2</c:v>
                </c:pt>
                <c:pt idx="111">
                  <c:v>9.9067187988917116E-3</c:v>
                </c:pt>
                <c:pt idx="112">
                  <c:v>2.1591492567543391E-2</c:v>
                </c:pt>
                <c:pt idx="113">
                  <c:v>1.2160244735741677E-2</c:v>
                </c:pt>
                <c:pt idx="114">
                  <c:v>1.3381198561646712E-2</c:v>
                </c:pt>
                <c:pt idx="115">
                  <c:v>1.2763188497315781E-2</c:v>
                </c:pt>
                <c:pt idx="116">
                  <c:v>6.3779061103330648E-3</c:v>
                </c:pt>
                <c:pt idx="117">
                  <c:v>1.0816358201613807E-2</c:v>
                </c:pt>
                <c:pt idx="118">
                  <c:v>1.5606517460522357E-2</c:v>
                </c:pt>
                <c:pt idx="119">
                  <c:v>-8.3652802225575029E-3</c:v>
                </c:pt>
                <c:pt idx="120">
                  <c:v>1.0320383819181156E-2</c:v>
                </c:pt>
                <c:pt idx="121">
                  <c:v>7.0284787128120474E-2</c:v>
                </c:pt>
                <c:pt idx="122">
                  <c:v>8.6541506637329013E-3</c:v>
                </c:pt>
                <c:pt idx="123">
                  <c:v>6.2608251086911731E-2</c:v>
                </c:pt>
                <c:pt idx="124">
                  <c:v>7.4044308698927863E-3</c:v>
                </c:pt>
                <c:pt idx="125">
                  <c:v>7.7201365611744843E-3</c:v>
                </c:pt>
                <c:pt idx="126">
                  <c:v>2.539483313625468E-2</c:v>
                </c:pt>
                <c:pt idx="127">
                  <c:v>3.6027298733679602E-3</c:v>
                </c:pt>
                <c:pt idx="128">
                  <c:v>5.1682732708165369E-3</c:v>
                </c:pt>
                <c:pt idx="129">
                  <c:v>6.978977661969199E-3</c:v>
                </c:pt>
                <c:pt idx="130">
                  <c:v>1.760489800846432E-2</c:v>
                </c:pt>
                <c:pt idx="131">
                  <c:v>1.6593828778223518E-2</c:v>
                </c:pt>
                <c:pt idx="132">
                  <c:v>1.6946966993792056E-2</c:v>
                </c:pt>
                <c:pt idx="133">
                  <c:v>2.0690303187084619E-2</c:v>
                </c:pt>
                <c:pt idx="134">
                  <c:v>1.3216219823880049E-2</c:v>
                </c:pt>
                <c:pt idx="135">
                  <c:v>9.3033961268801368E-4</c:v>
                </c:pt>
                <c:pt idx="136">
                  <c:v>1.4239226650963999E-2</c:v>
                </c:pt>
                <c:pt idx="137">
                  <c:v>1.5754988026343841E-2</c:v>
                </c:pt>
                <c:pt idx="138">
                  <c:v>6.8484765316165208E-3</c:v>
                </c:pt>
                <c:pt idx="139">
                  <c:v>1.1557590036500726E-2</c:v>
                </c:pt>
                <c:pt idx="140">
                  <c:v>7.1040111467987249E-2</c:v>
                </c:pt>
                <c:pt idx="141">
                  <c:v>1.417430734485714E-2</c:v>
                </c:pt>
                <c:pt idx="142">
                  <c:v>9.6858868492382122E-3</c:v>
                </c:pt>
                <c:pt idx="143">
                  <c:v>1.8884384782789976E-2</c:v>
                </c:pt>
                <c:pt idx="144">
                  <c:v>1.0676246457468203E-2</c:v>
                </c:pt>
                <c:pt idx="145">
                  <c:v>4.8030334939528629E-3</c:v>
                </c:pt>
                <c:pt idx="146">
                  <c:v>1.0376792871904295E-2</c:v>
                </c:pt>
                <c:pt idx="147">
                  <c:v>1.3473639218283207E-2</c:v>
                </c:pt>
                <c:pt idx="148">
                  <c:v>-4.1558384426869655E-3</c:v>
                </c:pt>
                <c:pt idx="149">
                  <c:v>4.8350445653723151E-3</c:v>
                </c:pt>
                <c:pt idx="150">
                  <c:v>4.4418728585264855E-3</c:v>
                </c:pt>
                <c:pt idx="151">
                  <c:v>1.5367897943007802E-2</c:v>
                </c:pt>
                <c:pt idx="152">
                  <c:v>1.7347557563013677E-2</c:v>
                </c:pt>
                <c:pt idx="153">
                  <c:v>4.7378395024083031E-3</c:v>
                </c:pt>
                <c:pt idx="154">
                  <c:v>7.1865848367671986E-2</c:v>
                </c:pt>
                <c:pt idx="155">
                  <c:v>1.5493793368663911E-2</c:v>
                </c:pt>
                <c:pt idx="156">
                  <c:v>1.2653630497707125E-2</c:v>
                </c:pt>
                <c:pt idx="157">
                  <c:v>1.728520988437382E-2</c:v>
                </c:pt>
                <c:pt idx="158">
                  <c:v>4.1104539739806878E-3</c:v>
                </c:pt>
                <c:pt idx="159">
                  <c:v>1.3168244939865126E-2</c:v>
                </c:pt>
                <c:pt idx="160">
                  <c:v>8.4070632075342877E-3</c:v>
                </c:pt>
                <c:pt idx="161">
                  <c:v>6.6749504071953458E-3</c:v>
                </c:pt>
                <c:pt idx="162">
                  <c:v>3.5841021201966805E-2</c:v>
                </c:pt>
                <c:pt idx="163">
                  <c:v>1.6658810938430635E-2</c:v>
                </c:pt>
                <c:pt idx="164">
                  <c:v>2.5873336076718018E-2</c:v>
                </c:pt>
                <c:pt idx="165">
                  <c:v>1.1500966617167679E-2</c:v>
                </c:pt>
                <c:pt idx="166">
                  <c:v>2.4952506647338668E-2</c:v>
                </c:pt>
                <c:pt idx="167">
                  <c:v>9.4750824587134519E-3</c:v>
                </c:pt>
                <c:pt idx="168">
                  <c:v>1.6339434212590098E-2</c:v>
                </c:pt>
                <c:pt idx="169">
                  <c:v>9.807566937966361E-3</c:v>
                </c:pt>
                <c:pt idx="170">
                  <c:v>2.9291233395143335E-2</c:v>
                </c:pt>
                <c:pt idx="171">
                  <c:v>6.5021159464057343E-3</c:v>
                </c:pt>
                <c:pt idx="172">
                  <c:v>4.6365527628824399E-3</c:v>
                </c:pt>
                <c:pt idx="173">
                  <c:v>1.9281295734135118E-2</c:v>
                </c:pt>
                <c:pt idx="174">
                  <c:v>1.6792878172805975E-2</c:v>
                </c:pt>
                <c:pt idx="175">
                  <c:v>1.3882249060797103E-2</c:v>
                </c:pt>
                <c:pt idx="176">
                  <c:v>1.0309713403004461E-2</c:v>
                </c:pt>
                <c:pt idx="177">
                  <c:v>1.2033829380134309E-2</c:v>
                </c:pt>
                <c:pt idx="178">
                  <c:v>1.2019573756176877E-2</c:v>
                </c:pt>
                <c:pt idx="179">
                  <c:v>2.8277436230482511E-2</c:v>
                </c:pt>
                <c:pt idx="180">
                  <c:v>1.4704200512127508E-2</c:v>
                </c:pt>
                <c:pt idx="181">
                  <c:v>7.4188688516972912E-3</c:v>
                </c:pt>
                <c:pt idx="182">
                  <c:v>1.5964555529679569E-2</c:v>
                </c:pt>
                <c:pt idx="183">
                  <c:v>2.8116654645017336E-3</c:v>
                </c:pt>
                <c:pt idx="184">
                  <c:v>2.0099522647284207E-2</c:v>
                </c:pt>
                <c:pt idx="185">
                  <c:v>1.7979819564378663E-2</c:v>
                </c:pt>
                <c:pt idx="186">
                  <c:v>1.9497853981668867E-2</c:v>
                </c:pt>
                <c:pt idx="187">
                  <c:v>-3.3456750868459117E-3</c:v>
                </c:pt>
                <c:pt idx="188">
                  <c:v>9.4679296094759557E-3</c:v>
                </c:pt>
                <c:pt idx="189">
                  <c:v>8.1342928295894401E-3</c:v>
                </c:pt>
                <c:pt idx="190">
                  <c:v>3.8731348632307649E-3</c:v>
                </c:pt>
                <c:pt idx="191">
                  <c:v>1.6304723728243209E-3</c:v>
                </c:pt>
                <c:pt idx="192">
                  <c:v>6.519085333452912E-3</c:v>
                </c:pt>
                <c:pt idx="193">
                  <c:v>-5.2805366425059952E-3</c:v>
                </c:pt>
                <c:pt idx="194">
                  <c:v>4.6661258214753532E-3</c:v>
                </c:pt>
                <c:pt idx="195">
                  <c:v>1.164637023892906E-2</c:v>
                </c:pt>
                <c:pt idx="196">
                  <c:v>3.9553213488868255E-2</c:v>
                </c:pt>
                <c:pt idx="197">
                  <c:v>3.4768524407279844E-3</c:v>
                </c:pt>
                <c:pt idx="198">
                  <c:v>9.7794370783376994E-3</c:v>
                </c:pt>
                <c:pt idx="199">
                  <c:v>9.2748960994381013E-3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E0D6-4CB3-8CC6-9DDB9A42E2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1456000"/>
        <c:axId val="171457920"/>
      </c:scatterChart>
      <c:valAx>
        <c:axId val="171456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/>
                  <a:t>样本编号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1457920"/>
        <c:crosses val="autoZero"/>
        <c:crossBetween val="midCat"/>
      </c:valAx>
      <c:valAx>
        <c:axId val="171457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14560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D5CC9A-D6B0-44E1-989B-117A2E7EF9E7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217099E5-75D0-4736-82A8-7270E9C6910E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提升</a:t>
          </a:r>
          <a:endParaRPr lang="en-US" altLang="zh-CN" sz="16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spcAft>
              <a:spcPts val="0"/>
            </a:spcAft>
          </a:pP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安全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434385-B7A5-4B41-BFBB-30108DD1B987}" type="parTrans" cxnId="{598B7B25-8A30-43EA-A43B-8ABD408A7DA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3DFBA4-CC10-4763-8A65-D7FB107640CE}" type="sibTrans" cxnId="{598B7B25-8A30-43EA-A43B-8ABD408A7DA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5E79FF-8FEA-4C17-9DC3-4D08DD213CD0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提高</a:t>
          </a:r>
          <a:endParaRPr lang="en-US" altLang="zh-CN" sz="16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spcAft>
              <a:spcPts val="0"/>
            </a:spcAft>
          </a:pPr>
          <a:r>
            <a: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利润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208588-3A7C-45AF-BFAC-A164480FB782}" type="parTrans" cxnId="{D0CF1C3B-D6C1-4156-93F5-D38085F197D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90389F7-C559-4C2C-8A73-3852DABA2BB6}" type="sibTrans" cxnId="{D0CF1C3B-D6C1-4156-93F5-D38085F197D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93ED749-0C0E-48F4-AF47-6C6681C1E701}" type="pres">
      <dgm:prSet presAssocID="{ACD5CC9A-D6B0-44E1-989B-117A2E7EF9E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0C0FC79-62FB-4A3F-911E-60C9704E93A6}" type="pres">
      <dgm:prSet presAssocID="{217099E5-75D0-4736-82A8-7270E9C6910E}" presName="gear1" presStyleLbl="node1" presStyleIdx="0" presStyleCnt="2" custScaleX="88974" custScaleY="78675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3AFD64-7BDA-4DFD-99F4-A494042F0D42}" type="pres">
      <dgm:prSet presAssocID="{217099E5-75D0-4736-82A8-7270E9C6910E}" presName="gear1srcNode" presStyleLbl="node1" presStyleIdx="0" presStyleCnt="2"/>
      <dgm:spPr/>
      <dgm:t>
        <a:bodyPr/>
        <a:lstStyle/>
        <a:p>
          <a:endParaRPr lang="zh-CN" altLang="en-US"/>
        </a:p>
      </dgm:t>
    </dgm:pt>
    <dgm:pt modelId="{777DCF45-0D16-4A38-829E-19D7E4E5D967}" type="pres">
      <dgm:prSet presAssocID="{217099E5-75D0-4736-82A8-7270E9C6910E}" presName="gear1dstNode" presStyleLbl="node1" presStyleIdx="0" presStyleCnt="2"/>
      <dgm:spPr/>
      <dgm:t>
        <a:bodyPr/>
        <a:lstStyle/>
        <a:p>
          <a:endParaRPr lang="zh-CN" altLang="en-US"/>
        </a:p>
      </dgm:t>
    </dgm:pt>
    <dgm:pt modelId="{EA891020-E6B8-4A8E-91DD-0822E3441CAB}" type="pres">
      <dgm:prSet presAssocID="{4A5E79FF-8FEA-4C17-9DC3-4D08DD213CD0}" presName="gear2" presStyleLbl="node1" presStyleIdx="1" presStyleCnt="2" custScaleX="123632" custScaleY="123632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553DD9-A68D-4210-A48F-41349D344889}" type="pres">
      <dgm:prSet presAssocID="{4A5E79FF-8FEA-4C17-9DC3-4D08DD213CD0}" presName="gear2srcNode" presStyleLbl="node1" presStyleIdx="1" presStyleCnt="2"/>
      <dgm:spPr/>
      <dgm:t>
        <a:bodyPr/>
        <a:lstStyle/>
        <a:p>
          <a:endParaRPr lang="zh-CN" altLang="en-US"/>
        </a:p>
      </dgm:t>
    </dgm:pt>
    <dgm:pt modelId="{D52679C3-FAE3-49BD-A2DB-56D6B1D66AEE}" type="pres">
      <dgm:prSet presAssocID="{4A5E79FF-8FEA-4C17-9DC3-4D08DD213CD0}" presName="gear2dstNode" presStyleLbl="node1" presStyleIdx="1" presStyleCnt="2"/>
      <dgm:spPr/>
      <dgm:t>
        <a:bodyPr/>
        <a:lstStyle/>
        <a:p>
          <a:endParaRPr lang="zh-CN" altLang="en-US"/>
        </a:p>
      </dgm:t>
    </dgm:pt>
    <dgm:pt modelId="{B76574A2-F6B6-4305-BA4A-C56909008581}" type="pres">
      <dgm:prSet presAssocID="{913DFBA4-CC10-4763-8A65-D7FB107640CE}" presName="connector1" presStyleLbl="sibTrans2D1" presStyleIdx="0" presStyleCnt="2" custScaleX="100514" custLinFactNeighborX="-17941" custLinFactNeighborY="4699"/>
      <dgm:spPr/>
      <dgm:t>
        <a:bodyPr/>
        <a:lstStyle/>
        <a:p>
          <a:endParaRPr lang="zh-CN" altLang="en-US"/>
        </a:p>
      </dgm:t>
    </dgm:pt>
    <dgm:pt modelId="{922AA24C-8EEB-4500-840B-4EBCCE6D0F5C}" type="pres">
      <dgm:prSet presAssocID="{C90389F7-C559-4C2C-8A73-3852DABA2BB6}" presName="connector2" presStyleLbl="sibTrans2D1" presStyleIdx="1" presStyleCnt="2" custLinFactNeighborX="-5210" custLinFactNeighborY="-749"/>
      <dgm:spPr/>
      <dgm:t>
        <a:bodyPr/>
        <a:lstStyle/>
        <a:p>
          <a:endParaRPr lang="zh-CN" altLang="en-US"/>
        </a:p>
      </dgm:t>
    </dgm:pt>
  </dgm:ptLst>
  <dgm:cxnLst>
    <dgm:cxn modelId="{D0A19BAB-E3BC-4E14-968A-C1FA0B51588D}" type="presOf" srcId="{ACD5CC9A-D6B0-44E1-989B-117A2E7EF9E7}" destId="{793ED749-0C0E-48F4-AF47-6C6681C1E701}" srcOrd="0" destOrd="0" presId="urn:microsoft.com/office/officeart/2005/8/layout/gear1"/>
    <dgm:cxn modelId="{44D73839-C76B-4803-B658-DA7812CAFC9E}" type="presOf" srcId="{4A5E79FF-8FEA-4C17-9DC3-4D08DD213CD0}" destId="{D52679C3-FAE3-49BD-A2DB-56D6B1D66AEE}" srcOrd="2" destOrd="0" presId="urn:microsoft.com/office/officeart/2005/8/layout/gear1"/>
    <dgm:cxn modelId="{89C43B0E-055D-4FE7-872B-941A4768C2F7}" type="presOf" srcId="{217099E5-75D0-4736-82A8-7270E9C6910E}" destId="{123AFD64-7BDA-4DFD-99F4-A494042F0D42}" srcOrd="1" destOrd="0" presId="urn:microsoft.com/office/officeart/2005/8/layout/gear1"/>
    <dgm:cxn modelId="{6C573478-764F-47F8-9D6F-8EEEDB4445EC}" type="presOf" srcId="{4A5E79FF-8FEA-4C17-9DC3-4D08DD213CD0}" destId="{DE553DD9-A68D-4210-A48F-41349D344889}" srcOrd="1" destOrd="0" presId="urn:microsoft.com/office/officeart/2005/8/layout/gear1"/>
    <dgm:cxn modelId="{598B7B25-8A30-43EA-A43B-8ABD408A7DA0}" srcId="{ACD5CC9A-D6B0-44E1-989B-117A2E7EF9E7}" destId="{217099E5-75D0-4736-82A8-7270E9C6910E}" srcOrd="0" destOrd="0" parTransId="{59434385-B7A5-4B41-BFBB-30108DD1B987}" sibTransId="{913DFBA4-CC10-4763-8A65-D7FB107640CE}"/>
    <dgm:cxn modelId="{038E6FDB-BA9D-483D-9C00-105C8BDDBB8A}" type="presOf" srcId="{4A5E79FF-8FEA-4C17-9DC3-4D08DD213CD0}" destId="{EA891020-E6B8-4A8E-91DD-0822E3441CAB}" srcOrd="0" destOrd="0" presId="urn:microsoft.com/office/officeart/2005/8/layout/gear1"/>
    <dgm:cxn modelId="{D0CF1C3B-D6C1-4156-93F5-D38085F197D6}" srcId="{ACD5CC9A-D6B0-44E1-989B-117A2E7EF9E7}" destId="{4A5E79FF-8FEA-4C17-9DC3-4D08DD213CD0}" srcOrd="1" destOrd="0" parTransId="{61208588-3A7C-45AF-BFAC-A164480FB782}" sibTransId="{C90389F7-C559-4C2C-8A73-3852DABA2BB6}"/>
    <dgm:cxn modelId="{EE375174-DD43-4389-8DA5-0E3D21094EBC}" type="presOf" srcId="{217099E5-75D0-4736-82A8-7270E9C6910E}" destId="{A0C0FC79-62FB-4A3F-911E-60C9704E93A6}" srcOrd="0" destOrd="0" presId="urn:microsoft.com/office/officeart/2005/8/layout/gear1"/>
    <dgm:cxn modelId="{8BC71F9B-CDC9-441F-A446-5E73BBDC6CA5}" type="presOf" srcId="{913DFBA4-CC10-4763-8A65-D7FB107640CE}" destId="{B76574A2-F6B6-4305-BA4A-C56909008581}" srcOrd="0" destOrd="0" presId="urn:microsoft.com/office/officeart/2005/8/layout/gear1"/>
    <dgm:cxn modelId="{19871179-3725-45EE-B4A1-2205F1AD4CB1}" type="presOf" srcId="{C90389F7-C559-4C2C-8A73-3852DABA2BB6}" destId="{922AA24C-8EEB-4500-840B-4EBCCE6D0F5C}" srcOrd="0" destOrd="0" presId="urn:microsoft.com/office/officeart/2005/8/layout/gear1"/>
    <dgm:cxn modelId="{56A6FD62-E651-4F4F-AD8B-021906681FEE}" type="presOf" srcId="{217099E5-75D0-4736-82A8-7270E9C6910E}" destId="{777DCF45-0D16-4A38-829E-19D7E4E5D967}" srcOrd="2" destOrd="0" presId="urn:microsoft.com/office/officeart/2005/8/layout/gear1"/>
    <dgm:cxn modelId="{55F425CB-8E5F-49DA-8F65-E0351C6D6200}" type="presParOf" srcId="{793ED749-0C0E-48F4-AF47-6C6681C1E701}" destId="{A0C0FC79-62FB-4A3F-911E-60C9704E93A6}" srcOrd="0" destOrd="0" presId="urn:microsoft.com/office/officeart/2005/8/layout/gear1"/>
    <dgm:cxn modelId="{27F8A27A-D45A-4FE6-8F08-0961440EA083}" type="presParOf" srcId="{793ED749-0C0E-48F4-AF47-6C6681C1E701}" destId="{123AFD64-7BDA-4DFD-99F4-A494042F0D42}" srcOrd="1" destOrd="0" presId="urn:microsoft.com/office/officeart/2005/8/layout/gear1"/>
    <dgm:cxn modelId="{E89859C1-6530-46D2-A05C-F095343FE3EB}" type="presParOf" srcId="{793ED749-0C0E-48F4-AF47-6C6681C1E701}" destId="{777DCF45-0D16-4A38-829E-19D7E4E5D967}" srcOrd="2" destOrd="0" presId="urn:microsoft.com/office/officeart/2005/8/layout/gear1"/>
    <dgm:cxn modelId="{D171894D-A23A-4426-BAC2-3D68F34EC698}" type="presParOf" srcId="{793ED749-0C0E-48F4-AF47-6C6681C1E701}" destId="{EA891020-E6B8-4A8E-91DD-0822E3441CAB}" srcOrd="3" destOrd="0" presId="urn:microsoft.com/office/officeart/2005/8/layout/gear1"/>
    <dgm:cxn modelId="{DBC6DA52-DD00-4C09-A32E-8DD4019998E0}" type="presParOf" srcId="{793ED749-0C0E-48F4-AF47-6C6681C1E701}" destId="{DE553DD9-A68D-4210-A48F-41349D344889}" srcOrd="4" destOrd="0" presId="urn:microsoft.com/office/officeart/2005/8/layout/gear1"/>
    <dgm:cxn modelId="{09C93479-FFA2-45D2-A402-DEBCC092CDFB}" type="presParOf" srcId="{793ED749-0C0E-48F4-AF47-6C6681C1E701}" destId="{D52679C3-FAE3-49BD-A2DB-56D6B1D66AEE}" srcOrd="5" destOrd="0" presId="urn:microsoft.com/office/officeart/2005/8/layout/gear1"/>
    <dgm:cxn modelId="{F96CA3FC-B78F-4D79-9A1A-41230E5FABB1}" type="presParOf" srcId="{793ED749-0C0E-48F4-AF47-6C6681C1E701}" destId="{B76574A2-F6B6-4305-BA4A-C56909008581}" srcOrd="6" destOrd="0" presId="urn:microsoft.com/office/officeart/2005/8/layout/gear1"/>
    <dgm:cxn modelId="{6440477B-7BD6-46A8-8057-09DC29EA6A59}" type="presParOf" srcId="{793ED749-0C0E-48F4-AF47-6C6681C1E701}" destId="{922AA24C-8EEB-4500-840B-4EBCCE6D0F5C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F48190-9799-476B-906A-CA00189D828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2A14F31E-C5A1-4BBD-A53E-FE2E0867A83F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原料信息</a:t>
          </a:r>
        </a:p>
      </dgm:t>
    </dgm:pt>
    <dgm:pt modelId="{F8AA2389-F84F-453F-AFB7-04A75509DB62}" type="parTrans" cxnId="{CDAC25E7-08EC-4794-853B-D5BB58548833}">
      <dgm:prSet/>
      <dgm:spPr/>
      <dgm:t>
        <a:bodyPr/>
        <a:lstStyle/>
        <a:p>
          <a:endParaRPr lang="zh-CN" altLang="en-US"/>
        </a:p>
      </dgm:t>
    </dgm:pt>
    <dgm:pt modelId="{027BE03E-CDDE-4829-A26E-E6B186936E84}" type="sibTrans" cxnId="{CDAC25E7-08EC-4794-853B-D5BB58548833}">
      <dgm:prSet/>
      <dgm:spPr/>
      <dgm:t>
        <a:bodyPr/>
        <a:lstStyle/>
        <a:p>
          <a:endParaRPr lang="zh-CN" altLang="en-US"/>
        </a:p>
      </dgm:t>
    </dgm:pt>
    <dgm:pt modelId="{66B630A3-6644-471F-8D6E-861DD925BB9F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分子解析</a:t>
          </a:r>
        </a:p>
      </dgm:t>
    </dgm:pt>
    <dgm:pt modelId="{A6A42ABF-1D67-4550-8159-400C3EE156F8}" type="parTrans" cxnId="{703B9428-8E32-422F-995B-218D36C1F23B}">
      <dgm:prSet/>
      <dgm:spPr/>
      <dgm:t>
        <a:bodyPr/>
        <a:lstStyle/>
        <a:p>
          <a:endParaRPr lang="zh-CN" altLang="en-US"/>
        </a:p>
      </dgm:t>
    </dgm:pt>
    <dgm:pt modelId="{0D6C3883-D300-4874-8ECB-3D313D0C22A8}" type="sibTrans" cxnId="{703B9428-8E32-422F-995B-218D36C1F23B}">
      <dgm:prSet/>
      <dgm:spPr/>
      <dgm:t>
        <a:bodyPr/>
        <a:lstStyle/>
        <a:p>
          <a:endParaRPr lang="zh-CN" altLang="en-US"/>
        </a:p>
      </dgm:t>
    </dgm:pt>
    <dgm:pt modelId="{9A04CF19-539A-4B97-99E6-1F0356718E51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模拟计算</a:t>
          </a:r>
        </a:p>
      </dgm:t>
    </dgm:pt>
    <dgm:pt modelId="{CF4DCE09-1DAF-4120-9C9B-EEF2C05DC370}" type="parTrans" cxnId="{3291F514-EBBD-49D6-BD92-299B2AEAD0AE}">
      <dgm:prSet/>
      <dgm:spPr/>
      <dgm:t>
        <a:bodyPr/>
        <a:lstStyle/>
        <a:p>
          <a:endParaRPr lang="zh-CN" altLang="en-US"/>
        </a:p>
      </dgm:t>
    </dgm:pt>
    <dgm:pt modelId="{07F7AA71-05E4-4A39-A258-905AC5D4FE44}" type="sibTrans" cxnId="{3291F514-EBBD-49D6-BD92-299B2AEAD0AE}">
      <dgm:prSet/>
      <dgm:spPr/>
      <dgm:t>
        <a:bodyPr/>
        <a:lstStyle/>
        <a:p>
          <a:endParaRPr lang="zh-CN" altLang="en-US"/>
        </a:p>
      </dgm:t>
    </dgm:pt>
    <dgm:pt modelId="{E9A63952-CAFB-423D-9CD0-4FA9EB89F792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产物切割</a:t>
          </a:r>
        </a:p>
      </dgm:t>
    </dgm:pt>
    <dgm:pt modelId="{4E46D8B2-E421-499F-A725-01F7C16BABDB}" type="parTrans" cxnId="{15C87F82-DA39-475E-8482-02CE5B389A10}">
      <dgm:prSet/>
      <dgm:spPr/>
      <dgm:t>
        <a:bodyPr/>
        <a:lstStyle/>
        <a:p>
          <a:endParaRPr lang="zh-CN" altLang="en-US"/>
        </a:p>
      </dgm:t>
    </dgm:pt>
    <dgm:pt modelId="{9C5DBD57-9FBB-4A2C-BE8E-2158953EBDBD}" type="sibTrans" cxnId="{15C87F82-DA39-475E-8482-02CE5B389A10}">
      <dgm:prSet/>
      <dgm:spPr/>
      <dgm:t>
        <a:bodyPr/>
        <a:lstStyle/>
        <a:p>
          <a:endParaRPr lang="zh-CN" altLang="en-US"/>
        </a:p>
      </dgm:t>
    </dgm:pt>
    <dgm:pt modelId="{AD7A7027-B7E7-404A-BC7F-E382CFDA9821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产物生成</a:t>
          </a:r>
        </a:p>
      </dgm:t>
    </dgm:pt>
    <dgm:pt modelId="{E4912AC6-C666-4573-9953-71181BC44ECC}" type="parTrans" cxnId="{05DC405B-763C-4906-912B-4BE1342A86F5}">
      <dgm:prSet/>
      <dgm:spPr/>
      <dgm:t>
        <a:bodyPr/>
        <a:lstStyle/>
        <a:p>
          <a:endParaRPr lang="zh-CN" altLang="en-US"/>
        </a:p>
      </dgm:t>
    </dgm:pt>
    <dgm:pt modelId="{CDEF3836-0C1E-4AB6-89B9-4B5A7B9F0D9D}" type="sibTrans" cxnId="{05DC405B-763C-4906-912B-4BE1342A86F5}">
      <dgm:prSet/>
      <dgm:spPr/>
      <dgm:t>
        <a:bodyPr/>
        <a:lstStyle/>
        <a:p>
          <a:endParaRPr lang="zh-CN" altLang="en-US"/>
        </a:p>
      </dgm:t>
    </dgm:pt>
    <dgm:pt modelId="{681F389A-97B0-4DBD-8285-602135C57EF1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产品物性</a:t>
          </a:r>
        </a:p>
      </dgm:t>
    </dgm:pt>
    <dgm:pt modelId="{485733E9-67B0-489E-BF52-4A822FAB1EC5}" type="parTrans" cxnId="{94606E5E-6748-458C-91B6-3CB570204A4C}">
      <dgm:prSet/>
      <dgm:spPr/>
      <dgm:t>
        <a:bodyPr/>
        <a:lstStyle/>
        <a:p>
          <a:endParaRPr lang="zh-CN" altLang="en-US"/>
        </a:p>
      </dgm:t>
    </dgm:pt>
    <dgm:pt modelId="{E353C867-8999-4451-AAF0-DF5C5622EC5A}" type="sibTrans" cxnId="{94606E5E-6748-458C-91B6-3CB570204A4C}">
      <dgm:prSet/>
      <dgm:spPr/>
      <dgm:t>
        <a:bodyPr/>
        <a:lstStyle/>
        <a:p>
          <a:endParaRPr lang="zh-CN" altLang="en-US"/>
        </a:p>
      </dgm:t>
    </dgm:pt>
    <dgm:pt modelId="{BA69813B-5BE6-4692-B1BC-CB73987B9210}" type="pres">
      <dgm:prSet presAssocID="{82F48190-9799-476B-906A-CA00189D8286}" presName="Name0" presStyleCnt="0">
        <dgm:presLayoutVars>
          <dgm:dir/>
          <dgm:animLvl val="lvl"/>
          <dgm:resizeHandles val="exact"/>
        </dgm:presLayoutVars>
      </dgm:prSet>
      <dgm:spPr/>
    </dgm:pt>
    <dgm:pt modelId="{AAD19366-2902-409E-BD5B-CBAAAC52DCCD}" type="pres">
      <dgm:prSet presAssocID="{2A14F31E-C5A1-4BBD-A53E-FE2E0867A83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D97035F-F1DA-48D8-BC6A-53D652D085C0}" type="pres">
      <dgm:prSet presAssocID="{027BE03E-CDDE-4829-A26E-E6B186936E84}" presName="parTxOnlySpace" presStyleCnt="0"/>
      <dgm:spPr/>
    </dgm:pt>
    <dgm:pt modelId="{A162F591-993B-4CE1-B90E-0CE3F8251407}" type="pres">
      <dgm:prSet presAssocID="{66B630A3-6644-471F-8D6E-861DD925BB9F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210E31-514B-42C7-952B-4E320C1F8026}" type="pres">
      <dgm:prSet presAssocID="{0D6C3883-D300-4874-8ECB-3D313D0C22A8}" presName="parTxOnlySpace" presStyleCnt="0"/>
      <dgm:spPr/>
    </dgm:pt>
    <dgm:pt modelId="{EFF0F0CC-9A28-429C-9E2F-D9EEFD0BACBE}" type="pres">
      <dgm:prSet presAssocID="{9A04CF19-539A-4B97-99E6-1F0356718E51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9674CE-2564-49EE-A57A-3304B1A0289E}" type="pres">
      <dgm:prSet presAssocID="{07F7AA71-05E4-4A39-A258-905AC5D4FE44}" presName="parTxOnlySpace" presStyleCnt="0"/>
      <dgm:spPr/>
    </dgm:pt>
    <dgm:pt modelId="{15EC0D4A-5C74-44DB-B81B-653FF25E5011}" type="pres">
      <dgm:prSet presAssocID="{AD7A7027-B7E7-404A-BC7F-E382CFDA9821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D0171BF-1EB6-4DE9-A5C2-72D26458D011}" type="pres">
      <dgm:prSet presAssocID="{CDEF3836-0C1E-4AB6-89B9-4B5A7B9F0D9D}" presName="parTxOnlySpace" presStyleCnt="0"/>
      <dgm:spPr/>
    </dgm:pt>
    <dgm:pt modelId="{75E42255-FC09-4BDF-ADC5-E8B04C880648}" type="pres">
      <dgm:prSet presAssocID="{E9A63952-CAFB-423D-9CD0-4FA9EB89F792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781809-A239-43C7-898C-47548B65F2BF}" type="pres">
      <dgm:prSet presAssocID="{9C5DBD57-9FBB-4A2C-BE8E-2158953EBDBD}" presName="parTxOnlySpace" presStyleCnt="0"/>
      <dgm:spPr/>
    </dgm:pt>
    <dgm:pt modelId="{DDFE3606-106F-4A00-9FAA-B7D05A725A9D}" type="pres">
      <dgm:prSet presAssocID="{681F389A-97B0-4DBD-8285-602135C57EF1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3A546E6-AECD-4062-87ED-2AC5ED041935}" type="presOf" srcId="{2A14F31E-C5A1-4BBD-A53E-FE2E0867A83F}" destId="{AAD19366-2902-409E-BD5B-CBAAAC52DCCD}" srcOrd="0" destOrd="0" presId="urn:microsoft.com/office/officeart/2005/8/layout/chevron1"/>
    <dgm:cxn modelId="{26327C0E-35FD-4CA2-B5B3-01C57EE3DBAE}" type="presOf" srcId="{82F48190-9799-476B-906A-CA00189D8286}" destId="{BA69813B-5BE6-4692-B1BC-CB73987B9210}" srcOrd="0" destOrd="0" presId="urn:microsoft.com/office/officeart/2005/8/layout/chevron1"/>
    <dgm:cxn modelId="{FD5B9A28-D819-4018-92D1-54817033B58D}" type="presOf" srcId="{E9A63952-CAFB-423D-9CD0-4FA9EB89F792}" destId="{75E42255-FC09-4BDF-ADC5-E8B04C880648}" srcOrd="0" destOrd="0" presId="urn:microsoft.com/office/officeart/2005/8/layout/chevron1"/>
    <dgm:cxn modelId="{3291F514-EBBD-49D6-BD92-299B2AEAD0AE}" srcId="{82F48190-9799-476B-906A-CA00189D8286}" destId="{9A04CF19-539A-4B97-99E6-1F0356718E51}" srcOrd="2" destOrd="0" parTransId="{CF4DCE09-1DAF-4120-9C9B-EEF2C05DC370}" sibTransId="{07F7AA71-05E4-4A39-A258-905AC5D4FE44}"/>
    <dgm:cxn modelId="{11C68204-7A4F-49FD-87E7-1D15A773D365}" type="presOf" srcId="{AD7A7027-B7E7-404A-BC7F-E382CFDA9821}" destId="{15EC0D4A-5C74-44DB-B81B-653FF25E5011}" srcOrd="0" destOrd="0" presId="urn:microsoft.com/office/officeart/2005/8/layout/chevron1"/>
    <dgm:cxn modelId="{94606E5E-6748-458C-91B6-3CB570204A4C}" srcId="{82F48190-9799-476B-906A-CA00189D8286}" destId="{681F389A-97B0-4DBD-8285-602135C57EF1}" srcOrd="5" destOrd="0" parTransId="{485733E9-67B0-489E-BF52-4A822FAB1EC5}" sibTransId="{E353C867-8999-4451-AAF0-DF5C5622EC5A}"/>
    <dgm:cxn modelId="{CDAC25E7-08EC-4794-853B-D5BB58548833}" srcId="{82F48190-9799-476B-906A-CA00189D8286}" destId="{2A14F31E-C5A1-4BBD-A53E-FE2E0867A83F}" srcOrd="0" destOrd="0" parTransId="{F8AA2389-F84F-453F-AFB7-04A75509DB62}" sibTransId="{027BE03E-CDDE-4829-A26E-E6B186936E84}"/>
    <dgm:cxn modelId="{2E3DAE41-B0E6-4F21-BE2F-74B48C6FDBF1}" type="presOf" srcId="{9A04CF19-539A-4B97-99E6-1F0356718E51}" destId="{EFF0F0CC-9A28-429C-9E2F-D9EEFD0BACBE}" srcOrd="0" destOrd="0" presId="urn:microsoft.com/office/officeart/2005/8/layout/chevron1"/>
    <dgm:cxn modelId="{05DC405B-763C-4906-912B-4BE1342A86F5}" srcId="{82F48190-9799-476B-906A-CA00189D8286}" destId="{AD7A7027-B7E7-404A-BC7F-E382CFDA9821}" srcOrd="3" destOrd="0" parTransId="{E4912AC6-C666-4573-9953-71181BC44ECC}" sibTransId="{CDEF3836-0C1E-4AB6-89B9-4B5A7B9F0D9D}"/>
    <dgm:cxn modelId="{7BC3C7C9-3885-4F14-A71F-BB4AC7428E7B}" type="presOf" srcId="{681F389A-97B0-4DBD-8285-602135C57EF1}" destId="{DDFE3606-106F-4A00-9FAA-B7D05A725A9D}" srcOrd="0" destOrd="0" presId="urn:microsoft.com/office/officeart/2005/8/layout/chevron1"/>
    <dgm:cxn modelId="{703B9428-8E32-422F-995B-218D36C1F23B}" srcId="{82F48190-9799-476B-906A-CA00189D8286}" destId="{66B630A3-6644-471F-8D6E-861DD925BB9F}" srcOrd="1" destOrd="0" parTransId="{A6A42ABF-1D67-4550-8159-400C3EE156F8}" sibTransId="{0D6C3883-D300-4874-8ECB-3D313D0C22A8}"/>
    <dgm:cxn modelId="{A49B4DBF-49C4-4106-A8F5-E5850939D9EB}" type="presOf" srcId="{66B630A3-6644-471F-8D6E-861DD925BB9F}" destId="{A162F591-993B-4CE1-B90E-0CE3F8251407}" srcOrd="0" destOrd="0" presId="urn:microsoft.com/office/officeart/2005/8/layout/chevron1"/>
    <dgm:cxn modelId="{15C87F82-DA39-475E-8482-02CE5B389A10}" srcId="{82F48190-9799-476B-906A-CA00189D8286}" destId="{E9A63952-CAFB-423D-9CD0-4FA9EB89F792}" srcOrd="4" destOrd="0" parTransId="{4E46D8B2-E421-499F-A725-01F7C16BABDB}" sibTransId="{9C5DBD57-9FBB-4A2C-BE8E-2158953EBDBD}"/>
    <dgm:cxn modelId="{4E11BF75-6CB2-403C-9F26-878D0766B585}" type="presParOf" srcId="{BA69813B-5BE6-4692-B1BC-CB73987B9210}" destId="{AAD19366-2902-409E-BD5B-CBAAAC52DCCD}" srcOrd="0" destOrd="0" presId="urn:microsoft.com/office/officeart/2005/8/layout/chevron1"/>
    <dgm:cxn modelId="{E2770066-E7DC-41D5-8E2E-C175050DD64F}" type="presParOf" srcId="{BA69813B-5BE6-4692-B1BC-CB73987B9210}" destId="{CD97035F-F1DA-48D8-BC6A-53D652D085C0}" srcOrd="1" destOrd="0" presId="urn:microsoft.com/office/officeart/2005/8/layout/chevron1"/>
    <dgm:cxn modelId="{7B81720B-A6F5-41E3-B94F-6D73B79E283E}" type="presParOf" srcId="{BA69813B-5BE6-4692-B1BC-CB73987B9210}" destId="{A162F591-993B-4CE1-B90E-0CE3F8251407}" srcOrd="2" destOrd="0" presId="urn:microsoft.com/office/officeart/2005/8/layout/chevron1"/>
    <dgm:cxn modelId="{C7FBC119-7196-4649-AB62-271A76FC1E76}" type="presParOf" srcId="{BA69813B-5BE6-4692-B1BC-CB73987B9210}" destId="{0C210E31-514B-42C7-952B-4E320C1F8026}" srcOrd="3" destOrd="0" presId="urn:microsoft.com/office/officeart/2005/8/layout/chevron1"/>
    <dgm:cxn modelId="{030E8E72-A73A-43D0-8ED9-553916F87996}" type="presParOf" srcId="{BA69813B-5BE6-4692-B1BC-CB73987B9210}" destId="{EFF0F0CC-9A28-429C-9E2F-D9EEFD0BACBE}" srcOrd="4" destOrd="0" presId="urn:microsoft.com/office/officeart/2005/8/layout/chevron1"/>
    <dgm:cxn modelId="{D207DCD8-DA03-4748-BC79-93E8F2CD3077}" type="presParOf" srcId="{BA69813B-5BE6-4692-B1BC-CB73987B9210}" destId="{ED9674CE-2564-49EE-A57A-3304B1A0289E}" srcOrd="5" destOrd="0" presId="urn:microsoft.com/office/officeart/2005/8/layout/chevron1"/>
    <dgm:cxn modelId="{2F7EF0F2-FE6D-4262-BC65-443160309449}" type="presParOf" srcId="{BA69813B-5BE6-4692-B1BC-CB73987B9210}" destId="{15EC0D4A-5C74-44DB-B81B-653FF25E5011}" srcOrd="6" destOrd="0" presId="urn:microsoft.com/office/officeart/2005/8/layout/chevron1"/>
    <dgm:cxn modelId="{F95BF91B-4AF2-447A-802B-75A1E28CB1F5}" type="presParOf" srcId="{BA69813B-5BE6-4692-B1BC-CB73987B9210}" destId="{BD0171BF-1EB6-4DE9-A5C2-72D26458D011}" srcOrd="7" destOrd="0" presId="urn:microsoft.com/office/officeart/2005/8/layout/chevron1"/>
    <dgm:cxn modelId="{3C09591B-7ABA-429E-A95F-D0C5CCDA176D}" type="presParOf" srcId="{BA69813B-5BE6-4692-B1BC-CB73987B9210}" destId="{75E42255-FC09-4BDF-ADC5-E8B04C880648}" srcOrd="8" destOrd="0" presId="urn:microsoft.com/office/officeart/2005/8/layout/chevron1"/>
    <dgm:cxn modelId="{795209BB-ABF2-4000-8B50-AB4935CBB694}" type="presParOf" srcId="{BA69813B-5BE6-4692-B1BC-CB73987B9210}" destId="{BE781809-A239-43C7-898C-47548B65F2BF}" srcOrd="9" destOrd="0" presId="urn:microsoft.com/office/officeart/2005/8/layout/chevron1"/>
    <dgm:cxn modelId="{7A20EA66-FECE-482B-9DB7-8E83A81DB3AB}" type="presParOf" srcId="{BA69813B-5BE6-4692-B1BC-CB73987B9210}" destId="{DDFE3606-106F-4A00-9FAA-B7D05A725A9D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0FC79-62FB-4A3F-911E-60C9704E93A6}">
      <dsp:nvSpPr>
        <dsp:cNvPr id="0" name=""/>
        <dsp:cNvSpPr/>
      </dsp:nvSpPr>
      <dsp:spPr>
        <a:xfrm>
          <a:off x="1157188" y="1280256"/>
          <a:ext cx="1034626" cy="1028239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提升</a:t>
          </a:r>
          <a:endParaRPr lang="en-US" altLang="zh-CN" sz="16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安全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64716" y="1521116"/>
        <a:ext cx="619570" cy="528536"/>
      </dsp:txXfrm>
    </dsp:sp>
    <dsp:sp modelId="{EA891020-E6B8-4A8E-91DD-0822E3441CAB}">
      <dsp:nvSpPr>
        <dsp:cNvPr id="0" name=""/>
        <dsp:cNvSpPr/>
      </dsp:nvSpPr>
      <dsp:spPr>
        <a:xfrm>
          <a:off x="220365" y="719676"/>
          <a:ext cx="1175129" cy="117512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提高</a:t>
          </a:r>
          <a:endParaRPr lang="en-US" altLang="zh-CN" sz="16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利润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16207" y="1017306"/>
        <a:ext cx="583445" cy="579869"/>
      </dsp:txXfrm>
    </dsp:sp>
    <dsp:sp modelId="{B76574A2-F6B6-4305-BA4A-C56909008581}">
      <dsp:nvSpPr>
        <dsp:cNvPr id="0" name=""/>
        <dsp:cNvSpPr/>
      </dsp:nvSpPr>
      <dsp:spPr>
        <a:xfrm>
          <a:off x="820750" y="1015612"/>
          <a:ext cx="1615805" cy="1607542"/>
        </a:xfrm>
        <a:prstGeom prst="circularArrow">
          <a:avLst>
            <a:gd name="adj1" fmla="val 4878"/>
            <a:gd name="adj2" fmla="val 312630"/>
            <a:gd name="adj3" fmla="val 2957264"/>
            <a:gd name="adj4" fmla="val 15494961"/>
            <a:gd name="adj5" fmla="val 569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2AA24C-8EEB-4500-840B-4EBCCE6D0F5C}">
      <dsp:nvSpPr>
        <dsp:cNvPr id="0" name=""/>
        <dsp:cNvSpPr/>
      </dsp:nvSpPr>
      <dsp:spPr>
        <a:xfrm>
          <a:off x="101018" y="620376"/>
          <a:ext cx="1215459" cy="121545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4" Type="http://schemas.openxmlformats.org/officeDocument/2006/relationships/image" Target="../media/image9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Relationship Id="rId4" Type="http://schemas.openxmlformats.org/officeDocument/2006/relationships/image" Target="../media/image13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image" Target="../media/image140.wmf"/><Relationship Id="rId1" Type="http://schemas.openxmlformats.org/officeDocument/2006/relationships/image" Target="../media/image1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sz="quarter" idx="1"/>
          </p:nvPr>
        </p:nvSpPr>
        <p:spPr>
          <a:xfrm>
            <a:off x="906357" y="4715907"/>
            <a:ext cx="4984962" cy="4467701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230944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342803">
      <a:lnSpc>
        <a:spcPct val="117999"/>
      </a:lnSpc>
      <a:defRPr sz="1700">
        <a:latin typeface="+mn-lt"/>
        <a:ea typeface="+mn-ea"/>
        <a:cs typeface="+mn-cs"/>
        <a:sym typeface="Helvetica Neue"/>
      </a:defRPr>
    </a:lvl1pPr>
    <a:lvl2pPr indent="171406" defTabSz="342803">
      <a:lnSpc>
        <a:spcPct val="117999"/>
      </a:lnSpc>
      <a:defRPr sz="1700">
        <a:latin typeface="+mn-lt"/>
        <a:ea typeface="+mn-ea"/>
        <a:cs typeface="+mn-cs"/>
        <a:sym typeface="Helvetica Neue"/>
      </a:defRPr>
    </a:lvl2pPr>
    <a:lvl3pPr indent="342803" defTabSz="342803">
      <a:lnSpc>
        <a:spcPct val="117999"/>
      </a:lnSpc>
      <a:defRPr sz="1700">
        <a:latin typeface="+mn-lt"/>
        <a:ea typeface="+mn-ea"/>
        <a:cs typeface="+mn-cs"/>
        <a:sym typeface="Helvetica Neue"/>
      </a:defRPr>
    </a:lvl3pPr>
    <a:lvl4pPr indent="514217" defTabSz="342803">
      <a:lnSpc>
        <a:spcPct val="117999"/>
      </a:lnSpc>
      <a:defRPr sz="1700">
        <a:latin typeface="+mn-lt"/>
        <a:ea typeface="+mn-ea"/>
        <a:cs typeface="+mn-cs"/>
        <a:sym typeface="Helvetica Neue"/>
      </a:defRPr>
    </a:lvl4pPr>
    <a:lvl5pPr indent="685613" defTabSz="342803">
      <a:lnSpc>
        <a:spcPct val="117999"/>
      </a:lnSpc>
      <a:defRPr sz="1700">
        <a:latin typeface="+mn-lt"/>
        <a:ea typeface="+mn-ea"/>
        <a:cs typeface="+mn-cs"/>
        <a:sym typeface="Helvetica Neue"/>
      </a:defRPr>
    </a:lvl5pPr>
    <a:lvl6pPr indent="857018" defTabSz="342803">
      <a:lnSpc>
        <a:spcPct val="117999"/>
      </a:lnSpc>
      <a:defRPr sz="1700">
        <a:latin typeface="+mn-lt"/>
        <a:ea typeface="+mn-ea"/>
        <a:cs typeface="+mn-cs"/>
        <a:sym typeface="Helvetica Neue"/>
      </a:defRPr>
    </a:lvl6pPr>
    <a:lvl7pPr indent="1028420" defTabSz="342803">
      <a:lnSpc>
        <a:spcPct val="117999"/>
      </a:lnSpc>
      <a:defRPr sz="1700">
        <a:latin typeface="+mn-lt"/>
        <a:ea typeface="+mn-ea"/>
        <a:cs typeface="+mn-cs"/>
        <a:sym typeface="Helvetica Neue"/>
      </a:defRPr>
    </a:lvl7pPr>
    <a:lvl8pPr indent="1199820" defTabSz="342803">
      <a:lnSpc>
        <a:spcPct val="117999"/>
      </a:lnSpc>
      <a:defRPr sz="1700">
        <a:latin typeface="+mn-lt"/>
        <a:ea typeface="+mn-ea"/>
        <a:cs typeface="+mn-cs"/>
        <a:sym typeface="Helvetica Neue"/>
      </a:defRPr>
    </a:lvl8pPr>
    <a:lvl9pPr indent="1371226" defTabSz="342803">
      <a:lnSpc>
        <a:spcPct val="117999"/>
      </a:lnSpc>
      <a:defRPr sz="17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7259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70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90225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2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9130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031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8836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70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90225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558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155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5873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67200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9251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70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90225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67200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6928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61093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7573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9497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23406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04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xmlns="" id="{423BC6BF-ECF7-4A72-ACE4-0E0A73761E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1068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/>
          <a:lstStyle/>
          <a:p>
            <a:fld id="{2EAB5AB4-961D-4579-91CC-EA073812A15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16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9127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342803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8333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81793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9902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69418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/>
          <a:lstStyle/>
          <a:p>
            <a:fld id="{2EAB5AB4-961D-4579-91CC-EA073812A15F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06166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/>
          <a:lstStyle/>
          <a:p>
            <a:fld id="{2EAB5AB4-961D-4579-91CC-EA073812A15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870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65093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8169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07188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69286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120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6511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35258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24112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67200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/>
          <a:lstStyle/>
          <a:p>
            <a:fld id="{1A26E82D-84C4-4757-BA82-4C3592608D73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7104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67200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1365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13653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71365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57282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342803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调和效应（正负效应）</a:t>
            </a:r>
            <a:endParaRPr lang="en-US" altLang="zh-CN" dirty="0"/>
          </a:p>
          <a:p>
            <a:r>
              <a:rPr lang="en-US" altLang="zh-CN" dirty="0"/>
              <a:t>55-59 </a:t>
            </a:r>
            <a:r>
              <a:rPr lang="zh-CN" altLang="en-US" dirty="0"/>
              <a:t>略过讲</a:t>
            </a:r>
          </a:p>
        </p:txBody>
      </p:sp>
    </p:spTree>
    <p:extLst>
      <p:ext uri="{BB962C8B-B14F-4D97-AF65-F5344CB8AC3E}">
        <p14:creationId xmlns:p14="http://schemas.microsoft.com/office/powerpoint/2010/main" val="1374808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00857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58876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7797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4447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68365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672002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46594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546594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4729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4451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6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837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700" dirty="0">
              <a:effectLst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48895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3574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6720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685979" y="1383507"/>
            <a:ext cx="7774427" cy="153114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300"/>
              <a:t>单击此处编辑母版标题样式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1371957" y="2914650"/>
            <a:ext cx="6402470" cy="22288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888888"/>
                </a:solidFill>
              </a:rPr>
              <a:t>单击此处编辑母版副标题样式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4803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21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92" rtl="0">
                <a:defRPr sz="1200"/>
              </a:pPr>
              <a:endParaRPr sz="1200" kern="1200">
                <a:solidFill>
                  <a:srgbClr val="000000"/>
                </a:solidFill>
                <a:latin typeface="Helvetica Neue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800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397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800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8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800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800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3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800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7" y="4963255"/>
            <a:ext cx="5714979" cy="2154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28575" rtlCol="0" anchor="t">
            <a:spAutoFit/>
          </a:bodyPr>
          <a:lstStyle/>
          <a:p>
            <a:pPr algn="l" defTabSz="914378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6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384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21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92" rtl="0">
                <a:defRPr sz="1200"/>
              </a:pPr>
              <a:endParaRPr sz="1200" kern="1200">
                <a:solidFill>
                  <a:srgbClr val="000000"/>
                </a:solidFill>
                <a:latin typeface="Helvetica Neue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800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397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800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8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800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800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3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800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7" y="4963255"/>
            <a:ext cx="5714979" cy="2154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28575" rtlCol="0" anchor="t">
            <a:spAutoFit/>
          </a:bodyPr>
          <a:lstStyle/>
          <a:p>
            <a:pPr algn="l" defTabSz="914378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6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560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21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92" rtl="0">
                <a:defRPr sz="1200"/>
              </a:pPr>
              <a:endParaRPr sz="1200" kern="1200">
                <a:solidFill>
                  <a:srgbClr val="000000"/>
                </a:solidFill>
                <a:latin typeface="Helvetica Neue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800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397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800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8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800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800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3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800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7" y="4963255"/>
            <a:ext cx="5714979" cy="2154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28575" rtlCol="0" anchor="t">
            <a:spAutoFit/>
          </a:bodyPr>
          <a:lstStyle/>
          <a:p>
            <a:pPr algn="l" defTabSz="914378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6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985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21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92" rtl="0">
                <a:defRPr sz="1200"/>
              </a:pPr>
              <a:endParaRPr sz="1200" kern="1200">
                <a:solidFill>
                  <a:srgbClr val="000000"/>
                </a:solidFill>
                <a:latin typeface="Helvetica Neue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800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397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800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8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800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800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3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800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7" y="4963255"/>
            <a:ext cx="5714979" cy="2154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28575" rtlCol="0" anchor="t">
            <a:spAutoFit/>
          </a:bodyPr>
          <a:lstStyle/>
          <a:p>
            <a:pPr algn="l" defTabSz="914378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6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700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21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92" rtl="0">
                <a:defRPr sz="1200"/>
              </a:pPr>
              <a:endParaRPr sz="1200" kern="1200">
                <a:solidFill>
                  <a:srgbClr val="000000"/>
                </a:solidFill>
                <a:latin typeface="Helvetica Neue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800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397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800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8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800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800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3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800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7" y="4963255"/>
            <a:ext cx="6651083" cy="215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28575" rtlCol="0" anchor="t">
            <a:spAutoFit/>
          </a:bodyPr>
          <a:lstStyle/>
          <a:p>
            <a:pPr algn="l" defTabSz="914378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kern="12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kern="12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lang="zh-CN" altLang="en-US" sz="800" kern="12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6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500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36255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CFB5AACD-463C-4E6C-9C54-A2D778AD86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23F1A7D-8917-4C2A-B0A7-BAFDCA99A6E7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2019/9/26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FAEF8B2B-7214-455F-AE52-E1A2EF885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BB5E0DFB-BE40-46B9-A9C1-8402B5A4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15E084-1D43-4AD2-A2E6-A30921B3D3B7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032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1049131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30" rtl="0">
                <a:defRPr sz="1200"/>
              </a:pPr>
              <a:endParaRPr sz="1200"/>
            </a:p>
          </p:txBody>
        </p:sp>
        <p:sp>
          <p:nvSpPr>
            <p:cNvPr id="1049132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914243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133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24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049134" name="Shape 118"/>
          <p:cNvSpPr/>
          <p:nvPr userDrawn="1"/>
        </p:nvSpPr>
        <p:spPr>
          <a:xfrm>
            <a:off x="7902793" y="4964346"/>
            <a:ext cx="760151" cy="18466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 algn="ctr" defTabSz="914243" rtl="0">
              <a:defRPr/>
            </a:pPr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914243" rtl="0">
                <a:defRPr/>
              </a:p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49135" name="Shape 122"/>
          <p:cNvSpPr/>
          <p:nvPr userDrawn="1"/>
        </p:nvSpPr>
        <p:spPr>
          <a:xfrm>
            <a:off x="8662944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24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2097289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9136" name="TextBox 11"/>
          <p:cNvSpPr txBox="1"/>
          <p:nvPr userDrawn="1"/>
        </p:nvSpPr>
        <p:spPr>
          <a:xfrm>
            <a:off x="1161278" y="4963256"/>
            <a:ext cx="6651082" cy="2154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2" tIns="45712" rIns="45712" bIns="45712" numCol="1" spcCol="21431" rtlCol="0" anchor="t">
            <a:spAutoFit/>
          </a:bodyPr>
          <a:lstStyle/>
          <a:p>
            <a:pPr algn="l" defTabSz="914220" rtl="0" latinLnBrk="1" hangingPunct="0">
              <a:defRPr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                                                                  syspetro.com</a:t>
            </a:r>
            <a:endParaRPr lang="zh-CN" altLang="en-US" sz="8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9137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1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049138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9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2097290" name="Picture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31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63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63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722502" y="3305177"/>
            <a:ext cx="7774427" cy="183832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pPr lvl="0">
              <a:defRPr sz="1800" b="0" cap="none"/>
            </a:pPr>
            <a:r>
              <a:rPr sz="3000" b="1" cap="all"/>
              <a:t>单击此处编辑母版标题样式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722502" y="1"/>
            <a:ext cx="7774427" cy="330517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SzTx/>
              <a:buFontTx/>
              <a:buNone/>
              <a:defRPr sz="1500">
                <a:solidFill>
                  <a:srgbClr val="888888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888888"/>
                </a:solidFill>
              </a:rPr>
              <a:t>单击此处编辑母版文本样式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077537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633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794" rtl="0">
                <a:defRPr sz="1200"/>
              </a:pPr>
              <a:endParaRPr sz="1200" kern="1200">
                <a:solidFill>
                  <a:prstClr val="black"/>
                </a:solidFill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613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8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7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613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613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8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579074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t">
            <a:spAutoFit/>
          </a:bodyPr>
          <a:lstStyle/>
          <a:p>
            <a:pPr algn="l" defTabSz="914130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辛孚能</a:t>
            </a:r>
            <a:r>
              <a:rPr lang="zh-CN" altLang="en-US" sz="800" kern="12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源                                                                                                                                            </a:t>
            </a:r>
            <a:r>
              <a:rPr lang="en-US" altLang="zh-CN" sz="800" kern="12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syspetro.com</a:t>
            </a:r>
            <a:endParaRPr lang="zh-CN" altLang="en-US" sz="800" kern="12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5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5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441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12" rtl="0">
                <a:defRPr sz="1200"/>
              </a:pPr>
              <a:endParaRPr sz="1200" kern="1200">
                <a:solidFill>
                  <a:srgbClr val="000000"/>
                </a:solidFill>
                <a:latin typeface="Helvetica Neue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647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47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5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647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647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6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47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9" tIns="45709" rIns="45709" bIns="45709" numCol="1" spcCol="28574" rtlCol="0" anchor="t">
            <a:spAutoFit/>
          </a:bodyPr>
          <a:lstStyle/>
          <a:p>
            <a:pPr algn="l" defTabSz="914175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3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9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053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794" rtl="0">
                <a:defRPr sz="1200"/>
              </a:pPr>
              <a:endParaRPr sz="1200" kern="1200">
                <a:solidFill>
                  <a:prstClr val="black"/>
                </a:solidFill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613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8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7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613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613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8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t">
            <a:spAutoFit/>
          </a:bodyPr>
          <a:lstStyle/>
          <a:p>
            <a:pPr algn="l" defTabSz="914130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5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5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441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794" rtl="0">
                <a:defRPr sz="1200"/>
              </a:pPr>
              <a:endParaRPr sz="1200" kern="1200">
                <a:solidFill>
                  <a:prstClr val="black"/>
                </a:solidFill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613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8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7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613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613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8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t">
            <a:spAutoFit/>
          </a:bodyPr>
          <a:lstStyle/>
          <a:p>
            <a:pPr algn="l" defTabSz="914130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5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5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441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794" rtl="0">
                <a:defRPr sz="1200"/>
              </a:pPr>
              <a:endParaRPr sz="1200" kern="1200">
                <a:solidFill>
                  <a:prstClr val="black"/>
                </a:solidFill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613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8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7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613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613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8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t">
            <a:spAutoFit/>
          </a:bodyPr>
          <a:lstStyle/>
          <a:p>
            <a:pPr algn="l" defTabSz="914130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5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5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441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794" rtl="0">
                <a:defRPr sz="1200"/>
              </a:pPr>
              <a:endParaRPr sz="1200" kern="1200">
                <a:solidFill>
                  <a:prstClr val="black"/>
                </a:solidFill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613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8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7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613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613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8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t">
            <a:spAutoFit/>
          </a:bodyPr>
          <a:lstStyle/>
          <a:p>
            <a:pPr algn="l" defTabSz="914130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5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5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441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1048579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39" rtl="0">
                <a:defRPr sz="1200"/>
              </a:pPr>
              <a:endParaRPr sz="1200"/>
            </a:p>
          </p:txBody>
        </p:sp>
        <p:sp>
          <p:nvSpPr>
            <p:cNvPr id="1048580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914243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8581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24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048582" name="Shape 118"/>
          <p:cNvSpPr/>
          <p:nvPr userDrawn="1"/>
        </p:nvSpPr>
        <p:spPr>
          <a:xfrm>
            <a:off x="7902792" y="4964343"/>
            <a:ext cx="760151" cy="18466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 algn="ctr" defTabSz="914243" rtl="0">
              <a:defRPr/>
            </a:pPr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914243" rtl="0">
                <a:defRPr/>
              </a:p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48583" name="Shape 122"/>
          <p:cNvSpPr/>
          <p:nvPr userDrawn="1"/>
        </p:nvSpPr>
        <p:spPr>
          <a:xfrm>
            <a:off x="8662943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24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2097152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8584" name="TextBox 11"/>
          <p:cNvSpPr txBox="1"/>
          <p:nvPr userDrawn="1"/>
        </p:nvSpPr>
        <p:spPr>
          <a:xfrm>
            <a:off x="1161278" y="4963256"/>
            <a:ext cx="6651082" cy="2154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2" tIns="45712" rIns="45712" bIns="45712" numCol="1" spcCol="28574" rtlCol="0" anchor="t">
            <a:spAutoFit/>
          </a:bodyPr>
          <a:lstStyle/>
          <a:p>
            <a:pPr algn="l" defTabSz="914243" rtl="0" latinLnBrk="1" hangingPunct="0">
              <a:defRPr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lang="zh-CN" altLang="en-US" sz="8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85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0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048586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9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2097153" name="Picture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591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1048579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39" rtl="0">
                <a:defRPr sz="1200"/>
              </a:pPr>
              <a:endParaRPr sz="1200"/>
            </a:p>
          </p:txBody>
        </p:sp>
        <p:sp>
          <p:nvSpPr>
            <p:cNvPr id="1048580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914243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8581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24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048582" name="Shape 118"/>
          <p:cNvSpPr/>
          <p:nvPr userDrawn="1"/>
        </p:nvSpPr>
        <p:spPr>
          <a:xfrm>
            <a:off x="7902792" y="4964343"/>
            <a:ext cx="760151" cy="18466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 algn="ctr" defTabSz="914243" rtl="0">
              <a:defRPr/>
            </a:pPr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914243" rtl="0">
                <a:defRPr/>
              </a:p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48583" name="Shape 122"/>
          <p:cNvSpPr/>
          <p:nvPr userDrawn="1"/>
        </p:nvSpPr>
        <p:spPr>
          <a:xfrm>
            <a:off x="8662943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24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2097152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8584" name="TextBox 11"/>
          <p:cNvSpPr txBox="1"/>
          <p:nvPr userDrawn="1"/>
        </p:nvSpPr>
        <p:spPr>
          <a:xfrm>
            <a:off x="1161278" y="4963256"/>
            <a:ext cx="6651082" cy="2154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2" tIns="45712" rIns="45712" bIns="45712" numCol="1" spcCol="28574" rtlCol="0" anchor="t">
            <a:spAutoFit/>
          </a:bodyPr>
          <a:lstStyle/>
          <a:p>
            <a:pPr algn="l" defTabSz="914243" rtl="0" latinLnBrk="1" hangingPunct="0">
              <a:defRPr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lang="zh-CN" altLang="en-US" sz="8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585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0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048586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9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2097153" name="Picture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591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xfrm>
            <a:off x="457320" y="69058"/>
            <a:ext cx="8231744" cy="113109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300"/>
              <a:t>单击此处编辑母版标题样式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xfrm>
            <a:off x="609760" y="1200150"/>
            <a:ext cx="5413197" cy="3943350"/>
          </a:xfrm>
          <a:prstGeom prst="rect">
            <a:avLst/>
          </a:prstGeom>
        </p:spPr>
        <p:txBody>
          <a:bodyPr/>
          <a:lstStyle>
            <a:lvl1pPr>
              <a:spcBef>
                <a:spcPts val="450"/>
              </a:spcBef>
              <a:defRPr sz="2100"/>
            </a:lvl1pPr>
            <a:lvl2pPr marL="592916" indent="-250025">
              <a:spcBef>
                <a:spcPts val="450"/>
              </a:spcBef>
              <a:defRPr sz="2100"/>
            </a:lvl2pPr>
            <a:lvl3pPr marL="925806" indent="-240023">
              <a:spcBef>
                <a:spcPts val="450"/>
              </a:spcBef>
              <a:defRPr sz="2100"/>
            </a:lvl3pPr>
            <a:lvl4pPr marL="1295368" indent="-266693">
              <a:spcBef>
                <a:spcPts val="450"/>
              </a:spcBef>
              <a:defRPr sz="2100"/>
            </a:lvl4pPr>
            <a:lvl5pPr marL="1638259" indent="-266693">
              <a:spcBef>
                <a:spcPts val="450"/>
              </a:spcBef>
              <a:defRPr sz="2100"/>
            </a:lvl5pPr>
          </a:lstStyle>
          <a:p>
            <a:pPr lvl="0">
              <a:defRPr sz="1800"/>
            </a:pPr>
            <a:r>
              <a:rPr sz="2100"/>
              <a:t>单击此处编辑母版文本样式</a:t>
            </a:r>
          </a:p>
          <a:p>
            <a:pPr lvl="1">
              <a:defRPr sz="1800"/>
            </a:pPr>
            <a:r>
              <a:rPr sz="2100"/>
              <a:t>第二级</a:t>
            </a:r>
          </a:p>
          <a:p>
            <a:pPr lvl="2">
              <a:defRPr sz="1800"/>
            </a:pPr>
            <a:r>
              <a:rPr sz="2100"/>
              <a:t>第三级</a:t>
            </a:r>
          </a:p>
          <a:p>
            <a:pPr lvl="3">
              <a:defRPr sz="1800"/>
            </a:pPr>
            <a:r>
              <a:rPr sz="2100"/>
              <a:t>第四级</a:t>
            </a:r>
          </a:p>
          <a:p>
            <a:pPr lvl="4">
              <a:defRPr sz="1800"/>
            </a:pPr>
            <a:r>
              <a:rPr sz="2100"/>
              <a:t>第五级</a:t>
            </a:r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81939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57" rtl="0">
                <a:defRPr sz="1200"/>
              </a:pPr>
              <a:endParaRPr sz="1200" kern="1200">
                <a:solidFill>
                  <a:prstClr val="black"/>
                </a:solidFill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732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1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732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0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732" rtl="0">
              <a:defRPr/>
            </a:pPr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732" rtl="0">
                <a:defRPr/>
              </a:pPr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1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732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4" tIns="45714" rIns="45714" bIns="45714" numCol="1" spcCol="28574" rtlCol="0" anchor="t">
            <a:spAutoFit/>
          </a:bodyPr>
          <a:lstStyle/>
          <a:p>
            <a:pPr algn="l" defTabSz="914288" rtl="0" latinLnBrk="1" hangingPunct="0">
              <a:defRPr/>
            </a:pP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68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8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06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57" rtl="0">
                <a:defRPr sz="1200"/>
              </a:pPr>
              <a:endParaRPr sz="1200" kern="1200">
                <a:solidFill>
                  <a:prstClr val="black"/>
                </a:solidFill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732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1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732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0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732" rtl="0">
              <a:defRPr/>
            </a:pPr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732" rtl="0">
                <a:defRPr/>
              </a:pPr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1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732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4" tIns="45714" rIns="45714" bIns="45714" numCol="1" spcCol="28574" rtlCol="0" anchor="t">
            <a:spAutoFit/>
          </a:bodyPr>
          <a:lstStyle/>
          <a:p>
            <a:pPr algn="l" defTabSz="914288" rtl="0" latinLnBrk="1" hangingPunct="0">
              <a:defRPr/>
            </a:pP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辛孚能源          联系人：何怡源     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13396517126     heyiyuan@syspetro.com</a:t>
            </a:r>
            <a:endParaRPr lang="zh-CN" altLang="en-US" sz="800" kern="12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68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8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323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57" rtl="0">
                <a:defRPr sz="1200"/>
              </a:pPr>
              <a:endParaRPr sz="1200" kern="1200">
                <a:solidFill>
                  <a:prstClr val="black"/>
                </a:solidFill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732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1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732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0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732" rtl="0">
              <a:defRPr/>
            </a:pPr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732" rtl="0">
                <a:defRPr/>
              </a:pPr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1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732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4" tIns="45714" rIns="45714" bIns="45714" numCol="1" spcCol="28574" rtlCol="0" anchor="t">
            <a:spAutoFit/>
          </a:bodyPr>
          <a:lstStyle/>
          <a:p>
            <a:pPr algn="l" defTabSz="914288" rtl="0" latinLnBrk="1" hangingPunct="0">
              <a:defRPr/>
            </a:pP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68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8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198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57" rtl="0">
                <a:defRPr sz="1200"/>
              </a:pPr>
              <a:endParaRPr sz="1200" kern="1200">
                <a:solidFill>
                  <a:prstClr val="black"/>
                </a:solidFill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732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1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732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0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732" rtl="0">
              <a:defRPr/>
            </a:pPr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732" rtl="0">
                <a:defRPr/>
              </a:pPr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1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732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4" tIns="45714" rIns="45714" bIns="45714" numCol="1" spcCol="28574" rtlCol="0" anchor="t">
            <a:spAutoFit/>
          </a:bodyPr>
          <a:lstStyle/>
          <a:p>
            <a:pPr algn="l" defTabSz="914288" rtl="0" latinLnBrk="1" hangingPunct="0">
              <a:defRPr/>
            </a:pP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辛孚能源          联系人：何怡源     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13396517126     heyiyuan@syspetro.com</a:t>
            </a:r>
            <a:endParaRPr lang="zh-CN" altLang="en-US" sz="800" kern="12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68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8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171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57320" y="192608"/>
            <a:ext cx="8231744" cy="883992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300"/>
              <a:t>单击此处编辑母版标题样式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457319" y="1076599"/>
            <a:ext cx="4041240" cy="554559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75"/>
              </a:spcBef>
              <a:buSzTx/>
              <a:buFontTx/>
              <a:buNone/>
              <a:defRPr sz="1800" b="1"/>
            </a:lvl1pPr>
          </a:lstStyle>
          <a:p>
            <a:pPr lvl="0">
              <a:defRPr sz="1800" b="0"/>
            </a:pPr>
            <a:r>
              <a:rPr sz="1800" b="1"/>
              <a:t>单击此处编辑母版文本样式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55554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57" rtl="0">
                <a:defRPr sz="1200"/>
              </a:pPr>
              <a:endParaRPr sz="1200" kern="1200">
                <a:solidFill>
                  <a:prstClr val="black"/>
                </a:solidFill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732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1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732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0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732" rtl="0">
              <a:defRPr/>
            </a:pPr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732" rtl="0">
                <a:defRPr/>
              </a:pPr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1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732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4" tIns="45714" rIns="45714" bIns="45714" numCol="1" spcCol="28574" rtlCol="0" anchor="t">
            <a:spAutoFit/>
          </a:bodyPr>
          <a:lstStyle/>
          <a:p>
            <a:pPr algn="l" defTabSz="914288" rtl="0" latinLnBrk="1" hangingPunct="0">
              <a:defRPr/>
            </a:pP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辛孚能源          联系人：何怡源     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13396517126     heyiyuan@syspetro.com</a:t>
            </a:r>
            <a:endParaRPr lang="zh-CN" altLang="en-US" sz="800" kern="12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68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8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50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57" rtl="0">
                <a:defRPr sz="1200"/>
              </a:pPr>
              <a:endParaRPr sz="1200" kern="1200">
                <a:solidFill>
                  <a:prstClr val="black"/>
                </a:solidFill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732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1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732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0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732" rtl="0">
              <a:defRPr/>
            </a:pPr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732" rtl="0">
                <a:defRPr/>
              </a:pPr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1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732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4" tIns="45714" rIns="45714" bIns="45714" numCol="1" spcCol="28574" rtlCol="0" anchor="t">
            <a:spAutoFit/>
          </a:bodyPr>
          <a:lstStyle/>
          <a:p>
            <a:pPr algn="l" defTabSz="914288" rtl="0" latinLnBrk="1" hangingPunct="0">
              <a:defRPr/>
            </a:pP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68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8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013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1049083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39" rtl="0">
                <a:defRPr sz="1200"/>
              </a:pPr>
              <a:endParaRPr sz="1200"/>
            </a:p>
          </p:txBody>
        </p:sp>
        <p:sp>
          <p:nvSpPr>
            <p:cNvPr id="1049084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914243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085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24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049086" name="Shape 118"/>
          <p:cNvSpPr/>
          <p:nvPr userDrawn="1"/>
        </p:nvSpPr>
        <p:spPr>
          <a:xfrm>
            <a:off x="7902792" y="4964343"/>
            <a:ext cx="760151" cy="18466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 algn="ctr" defTabSz="914243" rtl="0">
              <a:defRPr/>
            </a:pPr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914243" rtl="0">
                <a:defRPr/>
              </a:p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49087" name="Shape 122"/>
          <p:cNvSpPr/>
          <p:nvPr userDrawn="1"/>
        </p:nvSpPr>
        <p:spPr>
          <a:xfrm>
            <a:off x="8662943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24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2097284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9088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2" tIns="45712" rIns="45712" bIns="45712" numCol="1" spcCol="28574" rtlCol="0" anchor="t">
            <a:spAutoFit/>
          </a:bodyPr>
          <a:lstStyle/>
          <a:p>
            <a:pPr algn="l" defTabSz="914243" rtl="0" latinLnBrk="1" hangingPunct="0">
              <a:defRPr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</a:p>
        </p:txBody>
      </p:sp>
      <p:sp>
        <p:nvSpPr>
          <p:cNvPr id="1049089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0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049090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9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2097285" name="Picture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868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1048999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39" rtl="0">
                <a:defRPr sz="1200"/>
              </a:pPr>
              <a:endParaRPr sz="1200"/>
            </a:p>
          </p:txBody>
        </p:sp>
        <p:sp>
          <p:nvSpPr>
            <p:cNvPr id="1049000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914243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001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24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049002" name="Shape 118"/>
          <p:cNvSpPr/>
          <p:nvPr userDrawn="1"/>
        </p:nvSpPr>
        <p:spPr>
          <a:xfrm>
            <a:off x="7902792" y="4964343"/>
            <a:ext cx="760151" cy="18466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 algn="ctr" defTabSz="914243" rtl="0">
              <a:defRPr/>
            </a:pPr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914243" rtl="0">
                <a:defRPr/>
              </a:p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49003" name="Shape 122"/>
          <p:cNvSpPr/>
          <p:nvPr userDrawn="1"/>
        </p:nvSpPr>
        <p:spPr>
          <a:xfrm>
            <a:off x="8662943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24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2097256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9004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2" tIns="45712" rIns="45712" bIns="45712" numCol="1" spcCol="28574" rtlCol="0" anchor="t">
            <a:spAutoFit/>
          </a:bodyPr>
          <a:lstStyle/>
          <a:p>
            <a:pPr algn="l" defTabSz="914243" rtl="0" latinLnBrk="1" hangingPunct="0">
              <a:defRPr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</a:p>
        </p:txBody>
      </p:sp>
      <p:sp>
        <p:nvSpPr>
          <p:cNvPr id="1049005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0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049006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9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2097257" name="Picture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893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1049009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39" rtl="0">
                <a:defRPr sz="1200"/>
              </a:pPr>
              <a:endParaRPr sz="1200"/>
            </a:p>
          </p:txBody>
        </p:sp>
        <p:sp>
          <p:nvSpPr>
            <p:cNvPr id="1049010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914243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011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24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049012" name="Shape 118"/>
          <p:cNvSpPr/>
          <p:nvPr userDrawn="1"/>
        </p:nvSpPr>
        <p:spPr>
          <a:xfrm>
            <a:off x="7902792" y="4964343"/>
            <a:ext cx="760151" cy="18466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 algn="ctr" defTabSz="914243" rtl="0">
              <a:defRPr/>
            </a:pPr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914243" rtl="0">
                <a:defRPr/>
              </a:p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49013" name="Shape 122"/>
          <p:cNvSpPr/>
          <p:nvPr userDrawn="1"/>
        </p:nvSpPr>
        <p:spPr>
          <a:xfrm>
            <a:off x="8662943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24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2097260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9014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2" tIns="45712" rIns="45712" bIns="45712" numCol="1" spcCol="28574" rtlCol="0" anchor="t">
            <a:spAutoFit/>
          </a:bodyPr>
          <a:lstStyle/>
          <a:p>
            <a:pPr algn="l" defTabSz="914243" rtl="0" latinLnBrk="1" hangingPunct="0">
              <a:defRPr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</a:p>
        </p:txBody>
      </p:sp>
      <p:sp>
        <p:nvSpPr>
          <p:cNvPr id="1049015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0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049016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9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2097261" name="Picture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376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1049036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39" rtl="0">
                <a:defRPr sz="1200"/>
              </a:pPr>
              <a:endParaRPr sz="1200"/>
            </a:p>
          </p:txBody>
        </p:sp>
        <p:sp>
          <p:nvSpPr>
            <p:cNvPr id="1049037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914243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903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24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049039" name="Shape 118"/>
          <p:cNvSpPr/>
          <p:nvPr userDrawn="1"/>
        </p:nvSpPr>
        <p:spPr>
          <a:xfrm>
            <a:off x="7902792" y="4964343"/>
            <a:ext cx="760151" cy="18466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 algn="ctr" defTabSz="914243" rtl="0">
              <a:defRPr/>
            </a:pPr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914243" rtl="0">
                <a:defRPr/>
              </a:p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49040" name="Shape 122"/>
          <p:cNvSpPr/>
          <p:nvPr userDrawn="1"/>
        </p:nvSpPr>
        <p:spPr>
          <a:xfrm>
            <a:off x="8662943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24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2097266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9041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2" tIns="45712" rIns="45712" bIns="45712" numCol="1" spcCol="28574" rtlCol="0" anchor="t">
            <a:spAutoFit/>
          </a:bodyPr>
          <a:lstStyle/>
          <a:p>
            <a:pPr algn="l" defTabSz="914243" rtl="0" latinLnBrk="1" hangingPunct="0">
              <a:defRPr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</a:p>
        </p:txBody>
      </p:sp>
      <p:sp>
        <p:nvSpPr>
          <p:cNvPr id="1049042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0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049043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9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2097267" name="Picture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992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1048972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39" rtl="0">
                <a:defRPr sz="1200"/>
              </a:pPr>
              <a:endParaRPr sz="1200"/>
            </a:p>
          </p:txBody>
        </p:sp>
        <p:sp>
          <p:nvSpPr>
            <p:cNvPr id="1048973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914243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8974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24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048975" name="Shape 118"/>
          <p:cNvSpPr/>
          <p:nvPr userDrawn="1"/>
        </p:nvSpPr>
        <p:spPr>
          <a:xfrm>
            <a:off x="7902792" y="4964343"/>
            <a:ext cx="760151" cy="18466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 algn="ctr" defTabSz="914243" rtl="0">
              <a:defRPr/>
            </a:pPr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914243" rtl="0">
                <a:defRPr/>
              </a:p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48976" name="Shape 122"/>
          <p:cNvSpPr/>
          <p:nvPr userDrawn="1"/>
        </p:nvSpPr>
        <p:spPr>
          <a:xfrm>
            <a:off x="8662943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91424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2097243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8977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2" tIns="45712" rIns="45712" bIns="45712" numCol="1" spcCol="28574" rtlCol="0" anchor="t">
            <a:spAutoFit/>
          </a:bodyPr>
          <a:lstStyle/>
          <a:p>
            <a:pPr algn="l" defTabSz="914243" rtl="0" latinLnBrk="1" hangingPunct="0">
              <a:defRPr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</a:p>
        </p:txBody>
      </p:sp>
      <p:sp>
        <p:nvSpPr>
          <p:cNvPr id="1048978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0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048979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9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2097244" name="Picture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668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12" rtl="0">
                <a:defRPr sz="1200"/>
              </a:pPr>
              <a:endParaRPr sz="1200" kern="1200">
                <a:solidFill>
                  <a:srgbClr val="000000"/>
                </a:solidFill>
                <a:latin typeface="Helvetica Neue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647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47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5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647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647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6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47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9" tIns="45709" rIns="45709" bIns="45709" numCol="1" spcCol="28574" rtlCol="0" anchor="t">
            <a:spAutoFit/>
          </a:bodyPr>
          <a:lstStyle/>
          <a:p>
            <a:pPr algn="l" defTabSz="914175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3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9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053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12" rtl="0">
                <a:defRPr sz="1200"/>
              </a:pPr>
              <a:endParaRPr sz="1200" kern="1200">
                <a:solidFill>
                  <a:srgbClr val="000000"/>
                </a:solidFill>
                <a:latin typeface="Helvetica Neue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647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47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5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647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647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6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47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9" tIns="45709" rIns="45709" bIns="45709" numCol="1" spcCol="28574" rtlCol="0" anchor="t">
            <a:spAutoFit/>
          </a:bodyPr>
          <a:lstStyle/>
          <a:p>
            <a:pPr algn="l" defTabSz="914175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3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9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692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21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92" rtl="0">
                <a:defRPr sz="1200"/>
              </a:pPr>
              <a:endParaRPr sz="1200" kern="1200">
                <a:solidFill>
                  <a:srgbClr val="000000"/>
                </a:solidFill>
                <a:latin typeface="Helvetica Neue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800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397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800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8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800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800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3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800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7" y="4963255"/>
            <a:ext cx="5714979" cy="2154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28575" rtlCol="0" anchor="t">
            <a:spAutoFit/>
          </a:bodyPr>
          <a:lstStyle/>
          <a:p>
            <a:pPr algn="l" defTabSz="914378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6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217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12" rtl="0">
                <a:defRPr sz="1200"/>
              </a:pPr>
              <a:endParaRPr sz="1200" kern="1200">
                <a:solidFill>
                  <a:srgbClr val="000000"/>
                </a:solidFill>
                <a:latin typeface="Helvetica Neue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647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47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5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647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647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6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47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9" tIns="45709" rIns="45709" bIns="45709" numCol="1" spcCol="28574" rtlCol="0" anchor="t">
            <a:spAutoFit/>
          </a:bodyPr>
          <a:lstStyle/>
          <a:p>
            <a:pPr algn="l" defTabSz="914175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3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9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097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12" rtl="0">
                <a:defRPr sz="1200"/>
              </a:pPr>
              <a:endParaRPr sz="1200" kern="1200">
                <a:solidFill>
                  <a:srgbClr val="000000"/>
                </a:solidFill>
                <a:latin typeface="Helvetica Neue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647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47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5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647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647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6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47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9" tIns="45709" rIns="45709" bIns="45709" numCol="1" spcCol="28574" rtlCol="0" anchor="t">
            <a:spAutoFit/>
          </a:bodyPr>
          <a:lstStyle/>
          <a:p>
            <a:pPr algn="l" defTabSz="914175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3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9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53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12" rtl="0">
                <a:defRPr sz="1200"/>
              </a:pPr>
              <a:endParaRPr sz="1200" kern="1200">
                <a:solidFill>
                  <a:srgbClr val="000000"/>
                </a:solidFill>
                <a:latin typeface="Helvetica Neue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647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47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5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647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647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6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47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9" tIns="45709" rIns="45709" bIns="45709" numCol="1" spcCol="28574" rtlCol="0" anchor="t">
            <a:spAutoFit/>
          </a:bodyPr>
          <a:lstStyle/>
          <a:p>
            <a:pPr algn="l" defTabSz="914175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3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9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271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812" rtl="0">
                <a:defRPr sz="1200"/>
              </a:pPr>
              <a:endParaRPr sz="1200" kern="1200">
                <a:solidFill>
                  <a:srgbClr val="000000"/>
                </a:solidFill>
                <a:latin typeface="Helvetica Neue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647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47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5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647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647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6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47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9" tIns="45709" rIns="45709" bIns="45709" numCol="1" spcCol="28574" rtlCol="0" anchor="t">
            <a:spAutoFit/>
          </a:bodyPr>
          <a:lstStyle/>
          <a:p>
            <a:pPr algn="l" defTabSz="914175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3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9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31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794" rtl="0">
                <a:defRPr sz="1200"/>
              </a:pPr>
              <a:endParaRPr sz="1200" kern="1200">
                <a:solidFill>
                  <a:prstClr val="black"/>
                </a:solidFill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613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8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7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613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613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8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t">
            <a:spAutoFit/>
          </a:bodyPr>
          <a:lstStyle/>
          <a:p>
            <a:pPr algn="l" defTabSz="914130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5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5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441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794" rtl="0">
                <a:defRPr sz="1200"/>
              </a:pPr>
              <a:endParaRPr sz="1200" kern="1200">
                <a:solidFill>
                  <a:prstClr val="black"/>
                </a:solidFill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613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8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7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613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613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8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t">
            <a:spAutoFit/>
          </a:bodyPr>
          <a:lstStyle/>
          <a:p>
            <a:pPr algn="l" defTabSz="914130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5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5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441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794" rtl="0">
                <a:defRPr sz="1200"/>
              </a:pPr>
              <a:endParaRPr sz="1200" kern="1200">
                <a:solidFill>
                  <a:prstClr val="black"/>
                </a:solidFill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613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8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7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613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613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8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t">
            <a:spAutoFit/>
          </a:bodyPr>
          <a:lstStyle/>
          <a:p>
            <a:pPr algn="l" defTabSz="914130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5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5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441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794" rtl="0">
                <a:defRPr sz="1200"/>
              </a:pPr>
              <a:endParaRPr sz="1200" kern="1200">
                <a:solidFill>
                  <a:prstClr val="black"/>
                </a:solidFill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613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8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7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613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613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8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t">
            <a:spAutoFit/>
          </a:bodyPr>
          <a:lstStyle/>
          <a:p>
            <a:pPr algn="l" defTabSz="914130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辛孚能源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5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5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325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794" rtl="0">
                <a:defRPr sz="1200"/>
              </a:pPr>
              <a:endParaRPr sz="1200" kern="1200">
                <a:solidFill>
                  <a:prstClr val="black"/>
                </a:solidFill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613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8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7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613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613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8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t">
            <a:spAutoFit/>
          </a:bodyPr>
          <a:lstStyle/>
          <a:p>
            <a:pPr algn="l" defTabSz="914130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辛孚能源          联系人：何怡源     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13396517126     heyiyuan@syspetro.com</a:t>
            </a:r>
            <a:endParaRPr lang="zh-CN" altLang="en-US" sz="800" kern="12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5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5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483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794" rtl="0">
                <a:defRPr sz="1200"/>
              </a:pPr>
              <a:endParaRPr sz="1200" kern="1200">
                <a:solidFill>
                  <a:prstClr val="black"/>
                </a:solidFill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613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8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7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613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613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8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t">
            <a:spAutoFit/>
          </a:bodyPr>
          <a:lstStyle/>
          <a:p>
            <a:pPr algn="l" defTabSz="914130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辛孚能源          联系人：何怡源     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13396517126     heyiyuan@syspetro.com</a:t>
            </a:r>
            <a:endParaRPr lang="zh-CN" altLang="en-US" sz="800" kern="12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5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5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07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457320" y="1"/>
            <a:ext cx="3009098" cy="1076325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pPr lvl="0">
              <a:defRPr sz="1800" b="0"/>
            </a:pPr>
            <a:r>
              <a:rPr sz="1500" b="1"/>
              <a:t>单击此处编辑母版标题样式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3575982" y="204788"/>
            <a:ext cx="5113082" cy="493871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单击此处编辑母版文本样式</a:t>
            </a:r>
          </a:p>
          <a:p>
            <a:pPr lvl="1">
              <a:defRPr sz="1800"/>
            </a:pPr>
            <a:r>
              <a:rPr sz="2400"/>
              <a:t>第二级</a:t>
            </a:r>
          </a:p>
          <a:p>
            <a:pPr lvl="2">
              <a:defRPr sz="1800"/>
            </a:pPr>
            <a:r>
              <a:rPr sz="2400"/>
              <a:t>第三级</a:t>
            </a:r>
          </a:p>
          <a:p>
            <a:pPr lvl="3">
              <a:defRPr sz="1800"/>
            </a:pPr>
            <a:r>
              <a:rPr sz="2400"/>
              <a:t>第四级</a:t>
            </a:r>
          </a:p>
          <a:p>
            <a:pPr lvl="4">
              <a:defRPr sz="1800"/>
            </a:pPr>
            <a:r>
              <a:rPr sz="2400"/>
              <a:t>第五级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5570862"/>
      </p:ext>
    </p:extLst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algn="l" defTabSz="342794" rtl="0">
                <a:defRPr sz="1200"/>
              </a:pPr>
              <a:endParaRPr sz="1200" kern="1200">
                <a:solidFill>
                  <a:prstClr val="black"/>
                </a:solidFill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algn="ctr" defTabSz="685613" rtl="0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ern="1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8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7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 defTabSz="685613" rtl="0"/>
            <a:fld id="{A1D02BEB-2560-4659-9ADE-0519EBD91FA2}" type="slidenum">
              <a:rPr lang="en-US" altLang="zh-CN" sz="1200" kern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algn="ctr" defTabSz="685613" rtl="0"/>
              <a:t>‹#›</a:t>
            </a:fld>
            <a:endParaRPr sz="1200" kern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8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685613" rtl="0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ern="1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t">
            <a:spAutoFit/>
          </a:bodyPr>
          <a:lstStyle/>
          <a:p>
            <a:pPr algn="l" defTabSz="914130" rtl="0" latinLnBrk="1" hangingPunct="0"/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SYSPETRO </a:t>
            </a:r>
            <a:r>
              <a:rPr lang="zh-CN" altLang="en-US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辛孚能源          联系人：何怡源      </a:t>
            </a:r>
            <a:r>
              <a:rPr lang="en-US" altLang="zh-CN" sz="800" kern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13396517126     heyiyuan@syspetro.com</a:t>
            </a:r>
            <a:endParaRPr lang="zh-CN" altLang="en-US" sz="800" kern="12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5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5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80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792754" y="3600451"/>
            <a:ext cx="5487831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pPr lvl="0">
              <a:defRPr sz="1800" b="0"/>
            </a:pPr>
            <a:r>
              <a:rPr sz="1500" b="1"/>
              <a:t>单击此处编辑母版标题样式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792754" y="4025504"/>
            <a:ext cx="5487831" cy="60364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25"/>
              </a:spcBef>
              <a:buSzTx/>
              <a:buFontTx/>
              <a:buNone/>
              <a:defRPr sz="1100"/>
            </a:lvl1pPr>
          </a:lstStyle>
          <a:p>
            <a:pPr lvl="0">
              <a:defRPr sz="1800"/>
            </a:pPr>
            <a:r>
              <a:rPr sz="1100"/>
              <a:t>单击此处编辑母版文本样式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5433936"/>
      </p:ext>
    </p:extLst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</a:t>
            </a:r>
            <a:r>
              <a:rPr lang="zh-CN" altLang="en-US" sz="800" baseline="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44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6651082" cy="2154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                                                                                                                                             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503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503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57320" y="69058"/>
            <a:ext cx="8231744" cy="113109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300"/>
              <a:t>单击此处编辑母版标题样式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457320" y="1200150"/>
            <a:ext cx="8231744" cy="394335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单击此处编辑母版文本样式</a:t>
            </a:r>
          </a:p>
          <a:p>
            <a:pPr lvl="1">
              <a:defRPr sz="1800"/>
            </a:pPr>
            <a:r>
              <a:rPr sz="2400"/>
              <a:t>第二级</a:t>
            </a:r>
          </a:p>
          <a:p>
            <a:pPr lvl="2">
              <a:defRPr sz="1800"/>
            </a:pPr>
            <a:r>
              <a:rPr sz="2400"/>
              <a:t>第三级</a:t>
            </a:r>
          </a:p>
          <a:p>
            <a:pPr lvl="3">
              <a:defRPr sz="1800"/>
            </a:pPr>
            <a:r>
              <a:rPr sz="2400"/>
              <a:t>第四级</a:t>
            </a:r>
          </a:p>
          <a:p>
            <a:pPr lvl="4">
              <a:defRPr sz="1800"/>
            </a:pPr>
            <a:r>
              <a:rPr sz="2400"/>
              <a:t>第五级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9442743"/>
      </p:ext>
    </p:extLst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503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296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270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794">
                <a:defRPr sz="1200"/>
              </a:pPr>
              <a:endParaRPr sz="1200"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8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7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8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t">
            <a:spAutoFit/>
          </a:bodyPr>
          <a:lstStyle/>
          <a:p>
            <a:pPr marL="0" marR="0" indent="0" algn="l" defTabSz="91413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          联系人：何怡源     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13396517126     heyiyuan@syspetro.com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5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5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778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794">
                <a:defRPr sz="1200"/>
              </a:pPr>
              <a:endParaRPr sz="1200"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4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7" y="4964345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8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54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67" rtlCol="0" anchor="t">
            <a:spAutoFit/>
          </a:bodyPr>
          <a:lstStyle/>
          <a:p>
            <a:pPr marL="0" marR="0" indent="0" algn="l" defTabSz="91413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          联系人：何怡源     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13396517126     heyiyuan@syspetro.com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5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5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813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794">
                <a:defRPr sz="1200"/>
              </a:pPr>
              <a:endParaRPr sz="1200"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4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7" y="4964345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8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54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67" rtlCol="0" anchor="t">
            <a:spAutoFit/>
          </a:bodyPr>
          <a:lstStyle/>
          <a:p>
            <a:pPr marL="0" marR="0" indent="0" algn="l" defTabSz="91413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          联系人：何怡源     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13396517126     heyiyuan@syspetro.com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5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5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441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794">
                <a:defRPr sz="1200"/>
              </a:pPr>
              <a:endParaRPr sz="1200"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4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7" y="4964345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8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54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67" rtlCol="0" anchor="t">
            <a:spAutoFit/>
          </a:bodyPr>
          <a:lstStyle/>
          <a:p>
            <a:pPr marL="0" marR="0" indent="0" algn="l" defTabSz="91413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          联系人：何怡源     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13396517126     heyiyuan@syspetro.com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5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5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441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794">
                <a:defRPr sz="1200"/>
              </a:pPr>
              <a:endParaRPr sz="1200"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4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7" y="4964345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8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546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67" rtlCol="0" anchor="t">
            <a:spAutoFit/>
          </a:bodyPr>
          <a:lstStyle/>
          <a:p>
            <a:pPr marL="0" marR="0" indent="0" algn="l" defTabSz="91413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          联系人：何怡源      </a:t>
            </a:r>
            <a:r>
              <a:rPr lang="en-US" altLang="zh-CN" sz="8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13396517126     heyiyuan@syspetro.com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5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5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441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2"/>
          <p:cNvGrpSpPr/>
          <p:nvPr userDrawn="1"/>
        </p:nvGrpSpPr>
        <p:grpSpPr>
          <a:xfrm>
            <a:off x="-17321" y="195486"/>
            <a:ext cx="9163705" cy="432048"/>
            <a:chOff x="-17322" y="123478"/>
            <a:chExt cx="9163705" cy="432048"/>
          </a:xfrm>
        </p:grpSpPr>
        <p:sp>
          <p:nvSpPr>
            <p:cNvPr id="1048999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marL="0" marR="0" lvl="0" indent="0" defTabSz="3428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200"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"/>
                <a:cs typeface="Helvetica"/>
                <a:sym typeface="Helvetica"/>
              </a:endParaRPr>
            </a:p>
          </p:txBody>
        </p:sp>
        <p:sp>
          <p:nvSpPr>
            <p:cNvPr id="1049000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</p:grpSp>
      <p:sp>
        <p:nvSpPr>
          <p:cNvPr id="1049001" name="Shape 117"/>
          <p:cNvSpPr/>
          <p:nvPr userDrawn="1"/>
        </p:nvSpPr>
        <p:spPr>
          <a:xfrm>
            <a:off x="1069397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25406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049002" name="Shape 118"/>
          <p:cNvSpPr/>
          <p:nvPr userDrawn="1"/>
        </p:nvSpPr>
        <p:spPr>
          <a:xfrm>
            <a:off x="7902786" y="4964343"/>
            <a:ext cx="760151" cy="18466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D02BEB-2560-4659-9ADE-0519EBD91FA2}" type="slidenum">
              <a:rPr kumimoji="0" lang="en-US" altLang="zh-CN" sz="1200" b="0" i="0" u="none" strike="noStrike" kern="0" cap="none" spc="0" normalizeH="0" baseline="0" noProof="0" smtClean="0">
                <a:ln>
                  <a:noFill/>
                </a:ln>
                <a:solidFill>
                  <a:srgbClr val="25406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25406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49003" name="Shape 122"/>
          <p:cNvSpPr/>
          <p:nvPr userDrawn="1"/>
        </p:nvSpPr>
        <p:spPr>
          <a:xfrm>
            <a:off x="866293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9143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  <p:pic>
        <p:nvPicPr>
          <p:cNvPr id="2097256" name="image4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9004" name="TextBox 11"/>
          <p:cNvSpPr txBox="1"/>
          <p:nvPr userDrawn="1"/>
        </p:nvSpPr>
        <p:spPr>
          <a:xfrm>
            <a:off x="1161277" y="4963255"/>
            <a:ext cx="5714979" cy="21548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28575" rtlCol="0" anchor="t">
            <a:spAutoFit/>
          </a:bodyPr>
          <a:lstStyle/>
          <a:p>
            <a:pPr marL="0" marR="0" lvl="0" indent="0" algn="l" defTabSz="914378" rtl="0" eaLnBrk="1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Helvetica"/>
              </a:rPr>
              <a:t>Copy Right© </a:t>
            </a: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SYSPETRO </a:t>
            </a:r>
            <a:r>
              <a: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辛孚能源</a:t>
            </a:r>
          </a:p>
        </p:txBody>
      </p:sp>
      <p:sp>
        <p:nvSpPr>
          <p:cNvPr id="1049005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6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</p:txBody>
      </p:sp>
      <p:sp>
        <p:nvSpPr>
          <p:cNvPr id="1049006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6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2097257" name="Picture 1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86842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109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300"/>
              <a:t>单击此处编辑母版标题样式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单击此处编辑母版文本样式</a:t>
            </a:r>
          </a:p>
          <a:p>
            <a:pPr lvl="1">
              <a:defRPr sz="1800"/>
            </a:pPr>
            <a:r>
              <a:rPr sz="2400"/>
              <a:t>第二级</a:t>
            </a:r>
          </a:p>
          <a:p>
            <a:pPr lvl="2">
              <a:defRPr sz="1800"/>
            </a:pPr>
            <a:r>
              <a:rPr sz="2400"/>
              <a:t>第三级</a:t>
            </a:r>
          </a:p>
          <a:p>
            <a:pPr lvl="3">
              <a:defRPr sz="1800"/>
            </a:pPr>
            <a:r>
              <a:rPr sz="2400"/>
              <a:t>第四级</a:t>
            </a:r>
          </a:p>
          <a:p>
            <a:pPr lvl="4">
              <a:defRPr sz="1800"/>
            </a:pPr>
            <a:r>
              <a:rPr sz="2400"/>
              <a:t>第五级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7143803"/>
      </p:ext>
    </p:extLst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03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03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17317" y="195486"/>
            <a:ext cx="9163705" cy="432048"/>
            <a:chOff x="-17322" y="123478"/>
            <a:chExt cx="9163705" cy="432048"/>
          </a:xfrm>
        </p:grpSpPr>
        <p:sp>
          <p:nvSpPr>
            <p:cNvPr id="4" name="Shape 119"/>
            <p:cNvSpPr/>
            <p:nvPr/>
          </p:nvSpPr>
          <p:spPr>
            <a:xfrm>
              <a:off x="-17322" y="555525"/>
              <a:ext cx="9163705" cy="1"/>
            </a:xfrm>
            <a:prstGeom prst="line">
              <a:avLst/>
            </a:prstGeom>
            <a:ln w="57150">
              <a:solidFill>
                <a:srgbClr val="254061"/>
              </a:solidFill>
            </a:ln>
          </p:spPr>
          <p:txBody>
            <a:bodyPr lIns="0" tIns="0" rIns="0" bIns="0"/>
            <a:lstStyle/>
            <a:p>
              <a:pPr defTabSz="342803">
                <a:defRPr sz="1200"/>
              </a:pPr>
              <a:endParaRPr/>
            </a:p>
          </p:txBody>
        </p:sp>
        <p:sp>
          <p:nvSpPr>
            <p:cNvPr id="5" name="Shape 120"/>
            <p:cNvSpPr/>
            <p:nvPr/>
          </p:nvSpPr>
          <p:spPr>
            <a:xfrm>
              <a:off x="-17319" y="123478"/>
              <a:ext cx="360722" cy="432000"/>
            </a:xfrm>
            <a:prstGeom prst="rect">
              <a:avLst/>
            </a:prstGeom>
            <a:solidFill>
              <a:srgbClr val="25406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 algn="ctr">
                <a:defRPr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8" name="Shape 117"/>
          <p:cNvSpPr/>
          <p:nvPr userDrawn="1"/>
        </p:nvSpPr>
        <p:spPr>
          <a:xfrm>
            <a:off x="1069403" y="4992496"/>
            <a:ext cx="6833389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Shape 118"/>
          <p:cNvSpPr/>
          <p:nvPr userDrawn="1"/>
        </p:nvSpPr>
        <p:spPr>
          <a:xfrm>
            <a:off x="7902796" y="4964343"/>
            <a:ext cx="760151" cy="184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/>
            <a:fld id="{A1D02BEB-2560-4659-9ADE-0519EBD91FA2}" type="slidenum">
              <a:rPr lang="en-US" altLang="zh-CN" sz="1200" smtClean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  <a:sym typeface="微软雅黑"/>
              </a:rPr>
              <a:t>‹#›</a:t>
            </a:fld>
            <a:endParaRPr sz="1200" dirty="0">
              <a:solidFill>
                <a:srgbClr val="25406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10" name="Shape 122"/>
          <p:cNvSpPr/>
          <p:nvPr userDrawn="1"/>
        </p:nvSpPr>
        <p:spPr>
          <a:xfrm>
            <a:off x="8662947" y="4992496"/>
            <a:ext cx="489001" cy="162020"/>
          </a:xfrm>
          <a:prstGeom prst="rect">
            <a:avLst/>
          </a:prstGeom>
          <a:solidFill>
            <a:srgbClr val="0F253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8635294" y="72286"/>
            <a:ext cx="468000" cy="46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TextBox 11"/>
          <p:cNvSpPr txBox="1"/>
          <p:nvPr userDrawn="1"/>
        </p:nvSpPr>
        <p:spPr>
          <a:xfrm>
            <a:off x="1161278" y="4963256"/>
            <a:ext cx="5714979" cy="21928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marL="0" marR="0" indent="0" algn="l" defTabSz="91415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</a:rPr>
              <a:t>Copy Right© </a:t>
            </a:r>
            <a:r>
              <a:rPr lang="en-US" altLang="zh-CN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SYSPETRO </a:t>
            </a:r>
            <a:r>
              <a:rPr lang="zh-CN" altLang="en-US" sz="8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辛孚能源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8F8F8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436574" y="123478"/>
            <a:ext cx="8023225" cy="452768"/>
          </a:xfrm>
        </p:spPr>
        <p:txBody>
          <a:bodyPr anchor="ctr"/>
          <a:lstStyle>
            <a:lvl1pPr marL="0" indent="0">
              <a:buNone/>
              <a:defRPr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Click to edit Master text styles</a:t>
            </a:r>
            <a:endParaRPr lang="zh-CN" alt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343403" y="842974"/>
            <a:ext cx="8319585" cy="3889375"/>
          </a:xfrm>
        </p:spPr>
        <p:txBody>
          <a:bodyPr/>
          <a:lstStyle>
            <a:lvl1pPr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zh-CN" alt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4" y="4990849"/>
            <a:ext cx="1080000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030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844677" y="1"/>
            <a:ext cx="2743917" cy="48006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717" tIns="25717" rIns="25717" bIns="25717" anchor="ctr">
            <a:normAutofit/>
          </a:bodyPr>
          <a:lstStyle/>
          <a:p>
            <a:pPr lvl="0">
              <a:defRPr sz="1800"/>
            </a:pPr>
            <a:r>
              <a:rPr sz="3300"/>
              <a:t>单击此处编辑母版标题样式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09759" y="205981"/>
            <a:ext cx="8082480" cy="4937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717" tIns="25717" rIns="25717" bIns="25717">
            <a:normAutofit/>
          </a:bodyPr>
          <a:lstStyle/>
          <a:p>
            <a:pPr lvl="0">
              <a:defRPr sz="1800"/>
            </a:pPr>
            <a:r>
              <a:rPr sz="2400"/>
              <a:t>单击此处编辑母版文本样式</a:t>
            </a:r>
          </a:p>
          <a:p>
            <a:pPr lvl="1">
              <a:defRPr sz="1800"/>
            </a:pPr>
            <a:r>
              <a:rPr sz="2400"/>
              <a:t>第二级</a:t>
            </a:r>
          </a:p>
          <a:p>
            <a:pPr lvl="2">
              <a:defRPr sz="1800"/>
            </a:pPr>
            <a:r>
              <a:rPr sz="2400"/>
              <a:t>第三级</a:t>
            </a:r>
          </a:p>
          <a:p>
            <a:pPr lvl="3">
              <a:defRPr sz="1800"/>
            </a:pPr>
            <a:r>
              <a:rPr sz="2400"/>
              <a:t>第四级</a:t>
            </a:r>
          </a:p>
          <a:p>
            <a:pPr lvl="4">
              <a:defRPr sz="1800"/>
            </a:pPr>
            <a:r>
              <a:rPr sz="2400"/>
              <a:t>第五级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554906" y="4808967"/>
            <a:ext cx="2134158" cy="190436"/>
          </a:xfrm>
          <a:prstGeom prst="rect">
            <a:avLst/>
          </a:prstGeom>
          <a:ln w="12700">
            <a:miter lim="400000"/>
          </a:ln>
        </p:spPr>
        <p:txBody>
          <a:bodyPr lIns="25717" tIns="25717" rIns="25717" bIns="25717" anchor="ctr">
            <a:spAutoFit/>
          </a:bodyPr>
          <a:lstStyle>
            <a:lvl1pPr algn="r"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defTabSz="685800" rtl="0"/>
            <a:fld id="{86CB4B4D-7CA3-9044-876B-883B54F8677D}" type="slidenum">
              <a:rPr kern="1200"/>
              <a:pPr defTabSz="685800" rtl="0"/>
              <a:t>‹#›</a:t>
            </a:fld>
            <a:endParaRPr kern="1200"/>
          </a:p>
        </p:txBody>
      </p:sp>
    </p:spTree>
    <p:extLst>
      <p:ext uri="{BB962C8B-B14F-4D97-AF65-F5344CB8AC3E}">
        <p14:creationId xmlns:p14="http://schemas.microsoft.com/office/powerpoint/2010/main" val="2793258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951" r:id="rId16"/>
    <p:sldLayoutId id="2147483952" r:id="rId17"/>
    <p:sldLayoutId id="2147483953" r:id="rId18"/>
    <p:sldLayoutId id="2147483954" r:id="rId19"/>
    <p:sldLayoutId id="2147483955" r:id="rId20"/>
    <p:sldLayoutId id="2147483956" r:id="rId21"/>
    <p:sldLayoutId id="2147483957" r:id="rId22"/>
    <p:sldLayoutId id="2147483958" r:id="rId23"/>
    <p:sldLayoutId id="2147483959" r:id="rId24"/>
    <p:sldLayoutId id="2147483960" r:id="rId25"/>
    <p:sldLayoutId id="2147483961" r:id="rId26"/>
    <p:sldLayoutId id="2147483962" r:id="rId27"/>
    <p:sldLayoutId id="2147483963" r:id="rId28"/>
    <p:sldLayoutId id="2147483964" r:id="rId29"/>
    <p:sldLayoutId id="2147483965" r:id="rId30"/>
    <p:sldLayoutId id="2147483967" r:id="rId31"/>
    <p:sldLayoutId id="2147483968" r:id="rId32"/>
    <p:sldLayoutId id="2147483969" r:id="rId33"/>
    <p:sldLayoutId id="2147483970" r:id="rId34"/>
    <p:sldLayoutId id="2147483971" r:id="rId35"/>
    <p:sldLayoutId id="2147483785" r:id="rId36"/>
    <p:sldLayoutId id="2147483786" r:id="rId37"/>
    <p:sldLayoutId id="2147483787" r:id="rId38"/>
    <p:sldLayoutId id="2147483788" r:id="rId39"/>
    <p:sldLayoutId id="2147483789" r:id="rId40"/>
    <p:sldLayoutId id="2147483790" r:id="rId41"/>
    <p:sldLayoutId id="2147483936" r:id="rId42"/>
    <p:sldLayoutId id="2147483766" r:id="rId43"/>
    <p:sldLayoutId id="2147483767" r:id="rId44"/>
    <p:sldLayoutId id="2147483768" r:id="rId45"/>
    <p:sldLayoutId id="2147483770" r:id="rId46"/>
    <p:sldLayoutId id="2147483920" r:id="rId47"/>
    <p:sldLayoutId id="2147483921" r:id="rId48"/>
    <p:sldLayoutId id="2147483744" r:id="rId49"/>
    <p:sldLayoutId id="2147483749" r:id="rId50"/>
    <p:sldLayoutId id="2147483750" r:id="rId51"/>
    <p:sldLayoutId id="2147483751" r:id="rId52"/>
    <p:sldLayoutId id="2147483753" r:id="rId53"/>
    <p:sldLayoutId id="2147483891" r:id="rId54"/>
    <p:sldLayoutId id="2147483896" r:id="rId55"/>
    <p:sldLayoutId id="2147483901" r:id="rId56"/>
    <p:sldLayoutId id="2147483733" r:id="rId57"/>
    <p:sldLayoutId id="2147483734" r:id="rId58"/>
    <p:sldLayoutId id="2147483736" r:id="rId59"/>
    <p:sldLayoutId id="2147483737" r:id="rId60"/>
    <p:sldLayoutId id="2147483869" r:id="rId61"/>
    <p:sldLayoutId id="2147483870" r:id="rId62"/>
    <p:sldLayoutId id="2147483871" r:id="rId63"/>
    <p:sldLayoutId id="2147483872" r:id="rId64"/>
    <p:sldLayoutId id="2147483873" r:id="rId65"/>
    <p:sldLayoutId id="2147483874" r:id="rId66"/>
    <p:sldLayoutId id="2147483875" r:id="rId67"/>
    <p:sldLayoutId id="2147483876" r:id="rId68"/>
    <p:sldLayoutId id="2147483877" r:id="rId69"/>
    <p:sldLayoutId id="2147483878" r:id="rId70"/>
    <p:sldLayoutId id="2147483879" r:id="rId71"/>
    <p:sldLayoutId id="2147483880" r:id="rId72"/>
    <p:sldLayoutId id="2147483841" r:id="rId73"/>
    <p:sldLayoutId id="2147483843" r:id="rId74"/>
    <p:sldLayoutId id="2147483844" r:id="rId75"/>
    <p:sldLayoutId id="2147483845" r:id="rId76"/>
    <p:sldLayoutId id="2147483847" r:id="rId77"/>
    <p:sldLayoutId id="2147483679" r:id="rId78"/>
    <p:sldLayoutId id="2147483681" r:id="rId79"/>
    <p:sldLayoutId id="2147483682" r:id="rId80"/>
    <p:sldLayoutId id="2147483698" r:id="rId81"/>
    <p:sldLayoutId id="2147483718" r:id="rId82"/>
    <p:sldLayoutId id="2147483720" r:id="rId83"/>
    <p:sldLayoutId id="2147483812" r:id="rId84"/>
    <p:sldLayoutId id="2147483813" r:id="rId85"/>
    <p:sldLayoutId id="2147483814" r:id="rId86"/>
    <p:sldLayoutId id="2147483815" r:id="rId87"/>
    <p:sldLayoutId id="2147483972" r:id="rId88"/>
    <p:sldLayoutId id="2147483973" r:id="rId89"/>
    <p:sldLayoutId id="2147483974" r:id="rId90"/>
    <p:sldLayoutId id="2147483975" r:id="rId91"/>
    <p:sldLayoutId id="2147483976" r:id="rId92"/>
  </p:sldLayoutIdLst>
  <p:transition spd="med"/>
  <p:timing>
    <p:tnLst>
      <p:par>
        <p:cTn id="1" dur="indefinite" restart="never" nodeType="tmRoot"/>
      </p:par>
    </p:tnLst>
  </p:timing>
  <p:txStyles>
    <p:titleStyle>
      <a:lvl1pPr algn="ctr">
        <a:defRPr sz="3300">
          <a:latin typeface="Calibri"/>
          <a:ea typeface="Calibri"/>
          <a:cs typeface="Calibri"/>
          <a:sym typeface="Calibri"/>
        </a:defRPr>
      </a:lvl1pPr>
      <a:lvl2pPr algn="ctr">
        <a:defRPr sz="3300">
          <a:latin typeface="Calibri"/>
          <a:ea typeface="Calibri"/>
          <a:cs typeface="Calibri"/>
          <a:sym typeface="Calibri"/>
        </a:defRPr>
      </a:lvl2pPr>
      <a:lvl3pPr algn="ctr">
        <a:defRPr sz="3300">
          <a:latin typeface="Calibri"/>
          <a:ea typeface="Calibri"/>
          <a:cs typeface="Calibri"/>
          <a:sym typeface="Calibri"/>
        </a:defRPr>
      </a:lvl3pPr>
      <a:lvl4pPr algn="ctr">
        <a:defRPr sz="3300">
          <a:latin typeface="Calibri"/>
          <a:ea typeface="Calibri"/>
          <a:cs typeface="Calibri"/>
          <a:sym typeface="Calibri"/>
        </a:defRPr>
      </a:lvl4pPr>
      <a:lvl5pPr algn="ctr">
        <a:defRPr sz="3300">
          <a:latin typeface="Calibri"/>
          <a:ea typeface="Calibri"/>
          <a:cs typeface="Calibri"/>
          <a:sym typeface="Calibri"/>
        </a:defRPr>
      </a:lvl5pPr>
      <a:lvl6pPr algn="ctr">
        <a:defRPr sz="3300">
          <a:latin typeface="Calibri"/>
          <a:ea typeface="Calibri"/>
          <a:cs typeface="Calibri"/>
          <a:sym typeface="Calibri"/>
        </a:defRPr>
      </a:lvl6pPr>
      <a:lvl7pPr algn="ctr">
        <a:defRPr sz="3300">
          <a:latin typeface="Calibri"/>
          <a:ea typeface="Calibri"/>
          <a:cs typeface="Calibri"/>
          <a:sym typeface="Calibri"/>
        </a:defRPr>
      </a:lvl7pPr>
      <a:lvl8pPr algn="ctr">
        <a:defRPr sz="3300">
          <a:latin typeface="Calibri"/>
          <a:ea typeface="Calibri"/>
          <a:cs typeface="Calibri"/>
          <a:sym typeface="Calibri"/>
        </a:defRPr>
      </a:lvl8pPr>
      <a:lvl9pPr algn="ctr">
        <a:defRPr sz="3300">
          <a:latin typeface="Calibri"/>
          <a:ea typeface="Calibri"/>
          <a:cs typeface="Calibri"/>
          <a:sym typeface="Calibri"/>
        </a:defRPr>
      </a:lvl9pPr>
    </p:titleStyle>
    <p:bodyStyle>
      <a:lvl1pPr marL="257168" indent="-257168">
        <a:spcBef>
          <a:spcPts val="525"/>
        </a:spcBef>
        <a:buSzPct val="100000"/>
        <a:buFont typeface="Arial"/>
        <a:buChar char="•"/>
        <a:defRPr sz="2400">
          <a:latin typeface="Calibri"/>
          <a:ea typeface="Calibri"/>
          <a:cs typeface="Calibri"/>
          <a:sym typeface="Calibri"/>
        </a:defRPr>
      </a:lvl1pPr>
      <a:lvl2pPr marL="587813" indent="-244922">
        <a:spcBef>
          <a:spcPts val="525"/>
        </a:spcBef>
        <a:buSzPct val="100000"/>
        <a:buFont typeface="Arial"/>
        <a:buChar char="–"/>
        <a:defRPr sz="2400">
          <a:latin typeface="Calibri"/>
          <a:ea typeface="Calibri"/>
          <a:cs typeface="Calibri"/>
          <a:sym typeface="Calibri"/>
        </a:defRPr>
      </a:lvl2pPr>
      <a:lvl3pPr marL="914378" indent="-228594">
        <a:spcBef>
          <a:spcPts val="525"/>
        </a:spcBef>
        <a:buSzPct val="100000"/>
        <a:buFont typeface="Arial"/>
        <a:buChar char="•"/>
        <a:defRPr sz="2400">
          <a:latin typeface="Calibri"/>
          <a:ea typeface="Calibri"/>
          <a:cs typeface="Calibri"/>
          <a:sym typeface="Calibri"/>
        </a:defRPr>
      </a:lvl3pPr>
      <a:lvl4pPr marL="1302988" indent="-274313">
        <a:spcBef>
          <a:spcPts val="525"/>
        </a:spcBef>
        <a:buSzPct val="100000"/>
        <a:buFont typeface="Arial"/>
        <a:buChar char="–"/>
        <a:defRPr sz="2400">
          <a:latin typeface="Calibri"/>
          <a:ea typeface="Calibri"/>
          <a:cs typeface="Calibri"/>
          <a:sym typeface="Calibri"/>
        </a:defRPr>
      </a:lvl4pPr>
      <a:lvl5pPr marL="1645879" indent="-274313">
        <a:spcBef>
          <a:spcPts val="525"/>
        </a:spcBef>
        <a:buSzPct val="100000"/>
        <a:buFont typeface="Arial"/>
        <a:buChar char="»"/>
        <a:defRPr sz="2400">
          <a:latin typeface="Calibri"/>
          <a:ea typeface="Calibri"/>
          <a:cs typeface="Calibri"/>
          <a:sym typeface="Calibri"/>
        </a:defRPr>
      </a:lvl5pPr>
      <a:lvl6pPr marL="1988771" indent="-274313">
        <a:spcBef>
          <a:spcPts val="525"/>
        </a:spcBef>
        <a:buSzPct val="100000"/>
        <a:buFont typeface="Arial"/>
        <a:buChar char="•"/>
        <a:defRPr sz="2400">
          <a:latin typeface="Calibri"/>
          <a:ea typeface="Calibri"/>
          <a:cs typeface="Calibri"/>
          <a:sym typeface="Calibri"/>
        </a:defRPr>
      </a:lvl6pPr>
      <a:lvl7pPr marL="2331662" indent="-274313">
        <a:spcBef>
          <a:spcPts val="525"/>
        </a:spcBef>
        <a:buSzPct val="100000"/>
        <a:buFont typeface="Arial"/>
        <a:buChar char="•"/>
        <a:defRPr sz="2400">
          <a:latin typeface="Calibri"/>
          <a:ea typeface="Calibri"/>
          <a:cs typeface="Calibri"/>
          <a:sym typeface="Calibri"/>
        </a:defRPr>
      </a:lvl7pPr>
      <a:lvl8pPr marL="2674553" indent="-274313">
        <a:spcBef>
          <a:spcPts val="525"/>
        </a:spcBef>
        <a:buSzPct val="100000"/>
        <a:buFont typeface="Arial"/>
        <a:buChar char="•"/>
        <a:defRPr sz="2400">
          <a:latin typeface="Calibri"/>
          <a:ea typeface="Calibri"/>
          <a:cs typeface="Calibri"/>
          <a:sym typeface="Calibri"/>
        </a:defRPr>
      </a:lvl8pPr>
      <a:lvl9pPr marL="3017444" indent="-274313">
        <a:spcBef>
          <a:spcPts val="525"/>
        </a:spcBef>
        <a:buSzPct val="100000"/>
        <a:buFont typeface="Arial"/>
        <a:buChar char="•"/>
        <a:defRPr sz="24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algn="r">
        <a:defRPr sz="9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0.png"/><Relationship Id="rId11" Type="http://schemas.openxmlformats.org/officeDocument/2006/relationships/image" Target="../media/image63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5" Type="http://schemas.openxmlformats.org/officeDocument/2006/relationships/chart" Target="../charts/chart1.xml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6.png"/><Relationship Id="rId5" Type="http://schemas.openxmlformats.org/officeDocument/2006/relationships/chart" Target="../charts/chart2.xml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89.wmf"/><Relationship Id="rId12" Type="http://schemas.openxmlformats.org/officeDocument/2006/relationships/image" Target="../media/image92.png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1.wmf"/><Relationship Id="rId5" Type="http://schemas.openxmlformats.org/officeDocument/2006/relationships/image" Target="../media/image88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90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04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03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3.jpg"/><Relationship Id="rId3" Type="http://schemas.openxmlformats.org/officeDocument/2006/relationships/image" Target="../media/image126.png"/><Relationship Id="rId7" Type="http://schemas.openxmlformats.org/officeDocument/2006/relationships/image" Target="../media/image129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11" Type="http://schemas.openxmlformats.org/officeDocument/2006/relationships/image" Target="../media/image50.png"/><Relationship Id="rId5" Type="http://schemas.openxmlformats.org/officeDocument/2006/relationships/image" Target="../media/image128.png"/><Relationship Id="rId10" Type="http://schemas.openxmlformats.org/officeDocument/2006/relationships/image" Target="../media/image132.png"/><Relationship Id="rId4" Type="http://schemas.openxmlformats.org/officeDocument/2006/relationships/image" Target="../media/image127.png"/><Relationship Id="rId9" Type="http://schemas.openxmlformats.org/officeDocument/2006/relationships/image" Target="../media/image13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136.wmf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38.wmf"/><Relationship Id="rId5" Type="http://schemas.openxmlformats.org/officeDocument/2006/relationships/image" Target="../media/image135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37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39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3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13" Type="http://schemas.openxmlformats.org/officeDocument/2006/relationships/image" Target="../media/image30.png"/><Relationship Id="rId18" Type="http://schemas.openxmlformats.org/officeDocument/2006/relationships/image" Target="../media/image35.emf"/><Relationship Id="rId26" Type="http://schemas.openxmlformats.org/officeDocument/2006/relationships/image" Target="../media/image43.emf"/><Relationship Id="rId3" Type="http://schemas.openxmlformats.org/officeDocument/2006/relationships/image" Target="../media/image20.png"/><Relationship Id="rId21" Type="http://schemas.openxmlformats.org/officeDocument/2006/relationships/image" Target="../media/image38.emf"/><Relationship Id="rId7" Type="http://schemas.openxmlformats.org/officeDocument/2006/relationships/image" Target="../media/image24.gif"/><Relationship Id="rId12" Type="http://schemas.openxmlformats.org/officeDocument/2006/relationships/image" Target="../media/image29.png"/><Relationship Id="rId17" Type="http://schemas.openxmlformats.org/officeDocument/2006/relationships/image" Target="../media/image34.emf"/><Relationship Id="rId25" Type="http://schemas.openxmlformats.org/officeDocument/2006/relationships/image" Target="../media/image42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emf"/><Relationship Id="rId20" Type="http://schemas.openxmlformats.org/officeDocument/2006/relationships/image" Target="../media/image37.emf"/><Relationship Id="rId29" Type="http://schemas.openxmlformats.org/officeDocument/2006/relationships/image" Target="../media/image46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3.gif"/><Relationship Id="rId11" Type="http://schemas.openxmlformats.org/officeDocument/2006/relationships/image" Target="../media/image28.png"/><Relationship Id="rId24" Type="http://schemas.openxmlformats.org/officeDocument/2006/relationships/image" Target="../media/image41.emf"/><Relationship Id="rId32" Type="http://schemas.openxmlformats.org/officeDocument/2006/relationships/image" Target="../media/image49.emf"/><Relationship Id="rId5" Type="http://schemas.openxmlformats.org/officeDocument/2006/relationships/image" Target="../media/image22.gif"/><Relationship Id="rId15" Type="http://schemas.openxmlformats.org/officeDocument/2006/relationships/image" Target="../media/image32.emf"/><Relationship Id="rId23" Type="http://schemas.openxmlformats.org/officeDocument/2006/relationships/image" Target="../media/image40.emf"/><Relationship Id="rId28" Type="http://schemas.openxmlformats.org/officeDocument/2006/relationships/image" Target="../media/image45.emf"/><Relationship Id="rId10" Type="http://schemas.openxmlformats.org/officeDocument/2006/relationships/image" Target="../media/image27.png"/><Relationship Id="rId19" Type="http://schemas.openxmlformats.org/officeDocument/2006/relationships/image" Target="../media/image36.emf"/><Relationship Id="rId31" Type="http://schemas.openxmlformats.org/officeDocument/2006/relationships/image" Target="../media/image48.emf"/><Relationship Id="rId4" Type="http://schemas.openxmlformats.org/officeDocument/2006/relationships/image" Target="../media/image21.gif"/><Relationship Id="rId9" Type="http://schemas.openxmlformats.org/officeDocument/2006/relationships/image" Target="../media/image26.gif"/><Relationship Id="rId14" Type="http://schemas.openxmlformats.org/officeDocument/2006/relationships/image" Target="../media/image31.png"/><Relationship Id="rId22" Type="http://schemas.openxmlformats.org/officeDocument/2006/relationships/image" Target="../media/image39.emf"/><Relationship Id="rId27" Type="http://schemas.openxmlformats.org/officeDocument/2006/relationships/image" Target="../media/image44.emf"/><Relationship Id="rId30" Type="http://schemas.openxmlformats.org/officeDocument/2006/relationships/image" Target="../media/image47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3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yspetro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-0.jpg"/>
          <p:cNvPicPr>
            <a:picLocks noChangeAspect="1"/>
          </p:cNvPicPr>
          <p:nvPr/>
        </p:nvPicPr>
        <p:blipFill rotWithShape="1">
          <a:blip r:embed="rId3"/>
          <a:srcRect r="-40" b="15925"/>
          <a:stretch/>
        </p:blipFill>
        <p:spPr>
          <a:xfrm>
            <a:off x="-3" y="2586"/>
            <a:ext cx="9147606" cy="5140914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77"/>
          <p:cNvSpPr/>
          <p:nvPr/>
        </p:nvSpPr>
        <p:spPr>
          <a:xfrm>
            <a:off x="-9525" y="-9525"/>
            <a:ext cx="9190800" cy="5151600"/>
          </a:xfrm>
          <a:prstGeom prst="rect">
            <a:avLst/>
          </a:prstGeom>
          <a:solidFill>
            <a:srgbClr val="30258C">
              <a:alpha val="64000"/>
            </a:srgb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7" name="TextBox 36"/>
          <p:cNvSpPr txBox="1"/>
          <p:nvPr/>
        </p:nvSpPr>
        <p:spPr>
          <a:xfrm>
            <a:off x="85376" y="339509"/>
            <a:ext cx="9000999" cy="22852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28574" rtlCol="0" anchor="t">
            <a:spAutoFit/>
          </a:bodyPr>
          <a:lstStyle/>
          <a:p>
            <a:pPr algn="ctr" defTabSz="685613" rtl="0" latinLnBrk="1" hangingPunct="0">
              <a:lnSpc>
                <a:spcPct val="150000"/>
              </a:lnSpc>
            </a:pPr>
            <a:r>
              <a:rPr lang="zh-CN" altLang="en-US" sz="4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智能工厂中的</a:t>
            </a:r>
            <a:endParaRPr lang="en-US" altLang="zh-CN" sz="4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613" rtl="0" latinLnBrk="1" hangingPunct="0">
              <a:lnSpc>
                <a:spcPct val="150000"/>
              </a:lnSpc>
            </a:pPr>
            <a:r>
              <a:rPr lang="zh-CN" altLang="en-US" sz="4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分子炼油技术</a:t>
            </a:r>
            <a:endParaRPr lang="en-US" altLang="zh-CN" sz="4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5" name="Group 53"/>
          <p:cNvGrpSpPr/>
          <p:nvPr/>
        </p:nvGrpSpPr>
        <p:grpSpPr>
          <a:xfrm>
            <a:off x="12080" y="3416484"/>
            <a:ext cx="9147607" cy="1707658"/>
            <a:chOff x="-1" y="-1"/>
            <a:chExt cx="12196807" cy="2276876"/>
          </a:xfrm>
        </p:grpSpPr>
        <p:sp>
          <p:nvSpPr>
            <p:cNvPr id="76" name="Shape 51"/>
            <p:cNvSpPr/>
            <p:nvPr/>
          </p:nvSpPr>
          <p:spPr>
            <a:xfrm>
              <a:off x="-1" y="-1"/>
              <a:ext cx="12196806" cy="2276876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Shape 52"/>
            <p:cNvSpPr/>
            <p:nvPr/>
          </p:nvSpPr>
          <p:spPr>
            <a:xfrm>
              <a:off x="-1" y="953772"/>
              <a:ext cx="12196807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t> 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3617" y="2903294"/>
            <a:ext cx="9147605" cy="1026375"/>
            <a:chOff x="-3" y="2643758"/>
            <a:chExt cx="9147605" cy="1026375"/>
          </a:xfrm>
        </p:grpSpPr>
        <p:sp>
          <p:nvSpPr>
            <p:cNvPr id="79" name="Shape 57"/>
            <p:cNvSpPr/>
            <p:nvPr/>
          </p:nvSpPr>
          <p:spPr>
            <a:xfrm>
              <a:off x="-3" y="3127066"/>
              <a:ext cx="9147605" cy="59672"/>
            </a:xfrm>
            <a:prstGeom prst="rect">
              <a:avLst/>
            </a:prstGeom>
            <a:solidFill>
              <a:srgbClr val="E46C0A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>
                <a:defRPr>
                  <a:solidFill>
                    <a:srgbClr val="215968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>
                <a:solidFill>
                  <a:srgbClr val="215968"/>
                </a:solidFill>
                <a:latin typeface="微软雅黑"/>
                <a:ea typeface="微软雅黑"/>
                <a:cs typeface="微软雅黑"/>
                <a:sym typeface="微软雅黑"/>
              </a:endParaRPr>
            </a:p>
          </p:txBody>
        </p:sp>
        <p:sp>
          <p:nvSpPr>
            <p:cNvPr id="80" name="Shape 58"/>
            <p:cNvSpPr/>
            <p:nvPr/>
          </p:nvSpPr>
          <p:spPr>
            <a:xfrm>
              <a:off x="4004183" y="2643758"/>
              <a:ext cx="1139235" cy="1026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3" extrusionOk="0">
                  <a:moveTo>
                    <a:pt x="16957" y="20435"/>
                  </a:moveTo>
                  <a:cubicBezTo>
                    <a:pt x="16775" y="20771"/>
                    <a:pt x="16523" y="21062"/>
                    <a:pt x="16200" y="21274"/>
                  </a:cubicBezTo>
                  <a:cubicBezTo>
                    <a:pt x="15861" y="21495"/>
                    <a:pt x="15491" y="21592"/>
                    <a:pt x="15120" y="21583"/>
                  </a:cubicBezTo>
                  <a:lnTo>
                    <a:pt x="6433" y="21583"/>
                  </a:lnTo>
                  <a:cubicBezTo>
                    <a:pt x="6086" y="21583"/>
                    <a:pt x="5723" y="21486"/>
                    <a:pt x="5400" y="21274"/>
                  </a:cubicBezTo>
                  <a:cubicBezTo>
                    <a:pt x="5077" y="21062"/>
                    <a:pt x="4817" y="20771"/>
                    <a:pt x="4643" y="20426"/>
                  </a:cubicBezTo>
                  <a:lnTo>
                    <a:pt x="284" y="11966"/>
                  </a:lnTo>
                  <a:cubicBezTo>
                    <a:pt x="102" y="11622"/>
                    <a:pt x="0" y="11225"/>
                    <a:pt x="0" y="10792"/>
                  </a:cubicBezTo>
                  <a:cubicBezTo>
                    <a:pt x="0" y="10359"/>
                    <a:pt x="102" y="9962"/>
                    <a:pt x="284" y="9609"/>
                  </a:cubicBezTo>
                  <a:lnTo>
                    <a:pt x="4627" y="1184"/>
                  </a:lnTo>
                  <a:cubicBezTo>
                    <a:pt x="4809" y="840"/>
                    <a:pt x="5069" y="531"/>
                    <a:pt x="5400" y="319"/>
                  </a:cubicBezTo>
                  <a:cubicBezTo>
                    <a:pt x="5707" y="116"/>
                    <a:pt x="6046" y="10"/>
                    <a:pt x="6385" y="1"/>
                  </a:cubicBezTo>
                  <a:lnTo>
                    <a:pt x="15104" y="1"/>
                  </a:lnTo>
                  <a:cubicBezTo>
                    <a:pt x="15475" y="-8"/>
                    <a:pt x="15853" y="89"/>
                    <a:pt x="16200" y="319"/>
                  </a:cubicBezTo>
                  <a:cubicBezTo>
                    <a:pt x="16523" y="522"/>
                    <a:pt x="16783" y="813"/>
                    <a:pt x="16957" y="1158"/>
                  </a:cubicBezTo>
                  <a:lnTo>
                    <a:pt x="21300" y="9582"/>
                  </a:lnTo>
                  <a:cubicBezTo>
                    <a:pt x="21490" y="9935"/>
                    <a:pt x="21600" y="10350"/>
                    <a:pt x="21600" y="10792"/>
                  </a:cubicBezTo>
                  <a:cubicBezTo>
                    <a:pt x="21600" y="11242"/>
                    <a:pt x="21490" y="11657"/>
                    <a:pt x="21293" y="12011"/>
                  </a:cubicBezTo>
                  <a:lnTo>
                    <a:pt x="16957" y="20435"/>
                  </a:lnTo>
                  <a:close/>
                </a:path>
              </a:pathLst>
            </a:custGeom>
            <a:solidFill>
              <a:srgbClr val="FFFFFF"/>
            </a:solidFill>
            <a:ln w="50800">
              <a:solidFill>
                <a:srgbClr val="E46C0A"/>
              </a:solidFill>
              <a:miter lim="400000"/>
            </a:ln>
          </p:spPr>
          <p:txBody>
            <a:bodyPr lIns="0" tIns="0" rIns="0" bIns="0"/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1" name="image4.png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205286" y="2790188"/>
              <a:ext cx="733427" cy="73342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82" name="Rectangle 81"/>
          <p:cNvSpPr/>
          <p:nvPr/>
        </p:nvSpPr>
        <p:spPr>
          <a:xfrm>
            <a:off x="105369" y="3832761"/>
            <a:ext cx="9001000" cy="1061807"/>
          </a:xfrm>
          <a:prstGeom prst="rect">
            <a:avLst/>
          </a:prstGeom>
        </p:spPr>
        <p:txBody>
          <a:bodyPr wrap="square" lIns="91418" tIns="45709" rIns="91418" bIns="45709" anchor="b">
            <a:spAutoFit/>
          </a:bodyPr>
          <a:lstStyle/>
          <a:p>
            <a:pPr algn="r" defTabSz="685613" rtl="0" latinLnBrk="1" hangingPunct="0">
              <a:lnSpc>
                <a:spcPct val="150000"/>
              </a:lnSpc>
            </a:pPr>
            <a:r>
              <a:rPr lang="zh-CN" altLang="en-US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中国寰球工程交流</a:t>
            </a:r>
            <a:endParaRPr lang="en-US" altLang="zh-CN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685613" rtl="0" latinLnBrk="1" hangingPunct="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杭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州辛孚能源科技有限公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司</a:t>
            </a:r>
            <a:endParaRPr lang="en-US" altLang="zh-CN" sz="1200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685613" rtl="0" latinLnBrk="1" hangingPunct="0">
              <a:lnSpc>
                <a:spcPct val="150000"/>
              </a:lnSpc>
            </a:pPr>
            <a:r>
              <a:rPr lang="en-US" altLang="zh-CN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033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辛孚提供更友好的收费模式</a:t>
            </a:r>
            <a:endParaRPr lang="zh-CN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131938"/>
              </p:ext>
            </p:extLst>
          </p:nvPr>
        </p:nvGraphicFramePr>
        <p:xfrm>
          <a:off x="611560" y="987575"/>
          <a:ext cx="7920880" cy="356389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950686"/>
                <a:gridCol w="3970194"/>
              </a:tblGrid>
              <a:tr h="4320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400" b="1" i="0" kern="100" spc="-15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国外主流供应商</a:t>
                      </a:r>
                      <a:endParaRPr lang="zh-CN" sz="1400" b="1" i="0" kern="100" dirty="0">
                        <a:solidFill>
                          <a:schemeClr val="bg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x-none" sz="1400" b="1" i="0" kern="100" spc="-15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辛孚能源</a:t>
                      </a:r>
                      <a:endParaRPr lang="zh-CN" sz="1400" b="1" i="0" kern="100" dirty="0">
                        <a:solidFill>
                          <a:schemeClr val="bg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anchor="ctr"/>
                </a:tc>
              </a:tr>
              <a:tr h="925546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采用</a:t>
                      </a:r>
                      <a:r>
                        <a:rPr lang="en-US" altLang="zh-CN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token</a:t>
                      </a: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模式，所有软件产品共用一个</a:t>
                      </a:r>
                      <a:r>
                        <a:rPr lang="en-US" altLang="zh-CN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token</a:t>
                      </a: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池</a:t>
                      </a:r>
                      <a:endParaRPr lang="zh-CN" sz="1200" b="0" i="0" kern="100" spc="-15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采用统一的产品平台</a:t>
                      </a:r>
                      <a:r>
                        <a:rPr lang="en-US" altLang="zh-CN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Syspetro Molecule Management System (SP-MMS</a:t>
                      </a:r>
                      <a:r>
                        <a:rPr lang="en-US" altLang="zh-CN" sz="1200" b="0" i="0" kern="100" spc="-15" baseline="3000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微软雅黑" panose="020B0503020204020204" pitchFamily="34" charset="-122"/>
                          <a:cs typeface="Calibri"/>
                          <a:sym typeface="Calibri"/>
                        </a:rPr>
                        <a:t>©</a:t>
                      </a:r>
                      <a:r>
                        <a:rPr lang="en-US" altLang="zh-CN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)</a:t>
                      </a: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，用户根据自身需求选用相应的软件模块，各模块间的协同性、整合性更强。</a:t>
                      </a:r>
                      <a:endParaRPr lang="en-US" altLang="zh-CN" sz="1200" b="0" i="0" kern="100" spc="-15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  <a:p>
                      <a:pPr algn="just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采用年费模式，不同产品模块设不同的年费标准</a:t>
                      </a:r>
                      <a:endParaRPr lang="zh-CN" sz="1200" b="0" i="0" kern="100" spc="-15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</a:tr>
              <a:tr h="468963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采购时至少</a:t>
                      </a:r>
                      <a:r>
                        <a:rPr lang="en-US" altLang="zh-CN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5</a:t>
                      </a: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年授权</a:t>
                      </a:r>
                      <a:endParaRPr lang="zh-CN" sz="1200" b="0" i="0" kern="100" spc="-15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可</a:t>
                      </a:r>
                      <a:r>
                        <a:rPr lang="en-US" altLang="zh-CN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1</a:t>
                      </a: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年起采购，</a:t>
                      </a:r>
                      <a:r>
                        <a:rPr lang="zh-CN" altLang="en-US" sz="1200" b="0" i="0" kern="100" spc="-15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降低了首次投资门槛</a:t>
                      </a:r>
                      <a:endParaRPr lang="zh-CN" sz="1200" b="0" i="0" kern="100" spc="-15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</a:tr>
              <a:tr h="1003948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5</a:t>
                      </a: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年授权到期必须续费才能继续使用，否则前面工作全部作废</a:t>
                      </a:r>
                      <a:endParaRPr lang="zh-CN" sz="1200" b="0" i="0" kern="100" spc="-15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年费到期后如用户不续费，当前版本可继续使用（不再获得模型、数据库、软件更新），</a:t>
                      </a:r>
                      <a:r>
                        <a:rPr lang="zh-CN" altLang="en-US" sz="1200" b="0" i="0" kern="100" spc="-15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保障了用户不续费情况下的工作延续性</a:t>
                      </a:r>
                      <a:endParaRPr lang="zh-CN" sz="1200" b="0" i="0" kern="100" spc="-15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</a:tr>
              <a:tr h="638876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1</a:t>
                      </a: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个</a:t>
                      </a:r>
                      <a:r>
                        <a:rPr lang="en-US" altLang="zh-CN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token</a:t>
                      </a: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合</a:t>
                      </a:r>
                      <a:r>
                        <a:rPr lang="en-US" altLang="zh-CN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1.1</a:t>
                      </a: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万</a:t>
                      </a:r>
                      <a:r>
                        <a:rPr lang="en-US" altLang="zh-CN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/</a:t>
                      </a: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年，一个软件一个用户就需要超过</a:t>
                      </a:r>
                      <a:r>
                        <a:rPr lang="en-US" altLang="zh-CN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30</a:t>
                      </a: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个</a:t>
                      </a:r>
                      <a:r>
                        <a:rPr lang="en-US" altLang="zh-CN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token</a:t>
                      </a: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，软件平均年费合</a:t>
                      </a:r>
                      <a:r>
                        <a:rPr lang="en-US" altLang="zh-CN" sz="1200" b="0" i="0" kern="100" spc="-15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33</a:t>
                      </a:r>
                      <a:r>
                        <a:rPr lang="zh-CN" altLang="en-US" sz="1200" b="0" i="0" kern="100" spc="-15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万</a:t>
                      </a:r>
                      <a:r>
                        <a:rPr lang="en-US" altLang="zh-CN" sz="1200" b="0" i="0" kern="100" spc="-15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/</a:t>
                      </a:r>
                      <a:r>
                        <a:rPr lang="zh-CN" altLang="en-US" sz="1200" b="0" i="0" kern="100" spc="-15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年</a:t>
                      </a:r>
                      <a:r>
                        <a:rPr lang="en-US" altLang="zh-CN" sz="1200" b="0" i="0" kern="100" spc="-15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/</a:t>
                      </a:r>
                      <a:r>
                        <a:rPr lang="zh-CN" altLang="en-US" sz="1200" b="0" i="0" kern="100" spc="-15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用户</a:t>
                      </a:r>
                      <a:endParaRPr lang="zh-CN" sz="1200" b="0" i="0" kern="100" spc="-15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软件平均年费合</a:t>
                      </a:r>
                      <a:r>
                        <a:rPr lang="en-US" altLang="zh-CN" sz="1200" b="0" i="0" kern="100" spc="-15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5.4</a:t>
                      </a:r>
                      <a:r>
                        <a:rPr lang="zh-CN" altLang="en-US" sz="1200" b="0" i="0" kern="100" spc="-15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万</a:t>
                      </a:r>
                      <a:r>
                        <a:rPr lang="en-US" altLang="zh-CN" sz="1200" b="0" i="0" kern="100" spc="-15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/</a:t>
                      </a:r>
                      <a:r>
                        <a:rPr lang="zh-CN" altLang="en-US" sz="1200" b="0" i="0" kern="100" spc="-15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年</a:t>
                      </a:r>
                      <a:r>
                        <a:rPr lang="en-US" altLang="zh-CN" sz="1200" b="0" i="0" kern="100" spc="-15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/</a:t>
                      </a:r>
                      <a:r>
                        <a:rPr lang="zh-CN" altLang="en-US" sz="1200" b="0" i="0" kern="100" spc="-15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用户</a:t>
                      </a: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，大大</a:t>
                      </a:r>
                      <a:r>
                        <a:rPr lang="zh-CN" altLang="en-US" sz="1200" b="0" i="0" kern="100" spc="-15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降低用户使用成本</a:t>
                      </a:r>
                      <a:endParaRPr lang="zh-CN" sz="1200" b="0" i="0" kern="100" spc="-15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3308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辛孚提供更友好的收费模式（案例）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746153"/>
            <a:ext cx="8280920" cy="3295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l" defTabSz="914400" rtl="0" fontAlgn="auto" latinLnBrk="1" hangingPunct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1600" b="1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案例企业</a:t>
            </a:r>
            <a:endParaRPr kumimoji="0" lang="en-US" altLang="zh-CN" sz="1600" b="1" i="0" u="none" strike="noStrike" cap="none" spc="0" normalizeH="0" baseline="0" dirty="0" smtClean="0">
              <a:ln>
                <a:noFill/>
              </a:ln>
              <a:solidFill>
                <a:schemeClr val="bg2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360000" lvl="3" algn="l" rtl="0" latinLnBrk="1" hangingPunct="0">
              <a:lnSpc>
                <a:spcPct val="140000"/>
              </a:lnSpc>
              <a:spcBef>
                <a:spcPts val="400"/>
              </a:spcBef>
            </a:pP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</a:t>
            </a:r>
            <a:r>
              <a:rPr lang="en-US" altLang="zh-CN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420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</a:t>
            </a:r>
            <a:r>
              <a:rPr lang="en-US" altLang="zh-CN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年原油处理量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的民营石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化企业</a:t>
            </a:r>
            <a:endParaRPr lang="en-US" altLang="zh-CN" sz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algn="l" defTabSz="914400" rtl="0" fontAlgn="auto" latinLnBrk="1" hangingPunct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1600" b="1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使用</a:t>
            </a:r>
            <a:r>
              <a:rPr lang="zh-CN" altLang="en-US" sz="1600" b="1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r>
              <a:rPr lang="zh-CN" altLang="en-US" sz="1600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外主流供应商</a:t>
            </a:r>
            <a:r>
              <a:rPr kumimoji="0" lang="zh-CN" altLang="en-US" sz="1600" b="1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产品：</a:t>
            </a:r>
            <a:endParaRPr kumimoji="0" lang="en-US" altLang="zh-CN" sz="1600" b="1" i="0" u="none" strike="noStrike" cap="none" spc="0" normalizeH="0" baseline="0" dirty="0" smtClean="0">
              <a:ln>
                <a:noFill/>
              </a:ln>
              <a:solidFill>
                <a:schemeClr val="bg2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360000" lvl="8" algn="l" rtl="0" latinLnBrk="1" hangingPunct="0">
              <a:lnSpc>
                <a:spcPct val="140000"/>
              </a:lnSpc>
              <a:spcBef>
                <a:spcPts val="400"/>
              </a:spcBef>
            </a:pP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购买了</a:t>
            </a:r>
            <a:r>
              <a:rPr lang="en-US" altLang="zh-CN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年授权，花费</a:t>
            </a:r>
            <a:r>
              <a:rPr lang="en-US" altLang="zh-CN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77.9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万美元，合人民币</a:t>
            </a:r>
            <a:r>
              <a:rPr lang="en-US" altLang="zh-CN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545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万元。但无法有超过</a:t>
            </a:r>
            <a:r>
              <a:rPr lang="en-US" altLang="zh-CN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人同时使用。而企业流程模拟、计划优化等相关技术部门有超过</a:t>
            </a:r>
            <a:r>
              <a:rPr lang="en-US" altLang="zh-CN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人。</a:t>
            </a: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三年后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不得不增购</a:t>
            </a:r>
            <a:r>
              <a:rPr lang="en-US" altLang="zh-CN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。企业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每年支出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142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万元，可供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个员工同时使用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，但仍然无法满足技术部门需求。</a:t>
            </a: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所有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129</a:t>
            </a: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个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token</a:t>
            </a: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到期后，届时需要重新续费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5</a:t>
            </a: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年，否则</a:t>
            </a: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前期工作全部作废</a:t>
            </a: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。</a:t>
            </a: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chemeClr val="bg2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360000" lvl="8" algn="l" rtl="0" latinLnBrk="1" hangingPunct="0">
              <a:lnSpc>
                <a:spcPct val="140000"/>
              </a:lnSpc>
              <a:spcBef>
                <a:spcPts val="400"/>
              </a:spcBef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户反馈：太贵了，完全舍不得买，但又不得不买！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R="0" algn="l" defTabSz="914400" rtl="0" fontAlgn="auto" latinLnBrk="1" hangingPunct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sz="1600" b="1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使用辛孚产品：</a:t>
            </a:r>
            <a:endParaRPr lang="en-US" altLang="zh-CN" sz="1600" b="1" dirty="0" smtClean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00" marR="0" indent="0" algn="l" defTabSz="914400" rtl="0" fontAlgn="auto" latinLnBrk="1" hangingPunct="0">
              <a:lnSpc>
                <a:spcPct val="14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采用辛孚流程模拟软件、计划优化软件、油品调和软件等对等产品，达到同样的功能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每年支出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78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万元，可供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个员工同时使用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，完全满足技术部门需求。</a:t>
            </a: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所有软件可按年续费。如不再续费，则</a:t>
            </a: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当前版本可继续使用</a:t>
            </a: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，</a:t>
            </a: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前期工作可持续</a:t>
            </a: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。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9652" y="4155926"/>
            <a:ext cx="6192688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200" normalizeH="0" baseline="0" dirty="0" smtClean="0">
                <a:ln>
                  <a:noFill/>
                </a:ln>
                <a:solidFill>
                  <a:srgbClr val="4170A9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辛孚产品使用成本仅国外主流供应商的</a:t>
            </a:r>
            <a:r>
              <a:rPr lang="zh-CN" altLang="en-US" sz="2400" b="1" spc="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</a:t>
            </a:r>
            <a:r>
              <a:rPr kumimoji="0" lang="zh-CN" altLang="en-US" sz="2400" b="1" i="0" u="none" strike="noStrike" cap="none" spc="20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分之一</a:t>
            </a:r>
            <a:endParaRPr kumimoji="0" lang="zh-CN" altLang="en-US" sz="1800" b="1" i="0" u="none" strike="noStrike" cap="none" spc="20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125046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辛孚技术的核心竞争力</a:t>
            </a:r>
            <a:endParaRPr lang="zh-CN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528077"/>
              </p:ext>
            </p:extLst>
          </p:nvPr>
        </p:nvGraphicFramePr>
        <p:xfrm>
          <a:off x="539552" y="843559"/>
          <a:ext cx="8064895" cy="3888434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1356711"/>
                <a:gridCol w="3391778"/>
                <a:gridCol w="3316406"/>
              </a:tblGrid>
              <a:tr h="4148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zh-CN" sz="1200" b="0" i="0" kern="100" dirty="0">
                        <a:solidFill>
                          <a:schemeClr val="bg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1" i="0" kern="100" spc="-15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国内外主流供应商</a:t>
                      </a:r>
                      <a:endParaRPr lang="zh-CN" sz="1400" b="1" i="0" kern="100" dirty="0">
                        <a:solidFill>
                          <a:schemeClr val="bg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x-none" sz="1400" b="1" i="0" kern="100" spc="-15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辛孚能源</a:t>
                      </a:r>
                      <a:endParaRPr lang="zh-CN" sz="1400" b="1" i="0" kern="100" dirty="0">
                        <a:solidFill>
                          <a:schemeClr val="bg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anchor="ctr"/>
                </a:tc>
              </a:tr>
              <a:tr h="559971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1" i="0" kern="100" spc="0" baseline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核心模型技术</a:t>
                      </a:r>
                      <a:endParaRPr lang="zh-CN" sz="1200" b="1" i="0" kern="100" spc="0" baseline="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采用传统的集总模型，工况改变，模型即失准</a:t>
                      </a:r>
                      <a:endParaRPr lang="zh-CN" sz="1200" b="0" i="0" kern="100" spc="-15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采用世界领先的分子级模型，达到更高准确度的同时，可准确模拟更大范围工况</a:t>
                      </a:r>
                      <a:endParaRPr lang="zh-CN" sz="1200" b="0" i="0" kern="100" spc="-15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</a:tr>
              <a:tr h="505472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1" i="0" kern="100" spc="0" baseline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软件技术</a:t>
                      </a:r>
                      <a:endParaRPr lang="zh-CN" sz="1200" b="1" i="0" kern="100" spc="0" baseline="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软件技术较老，运行较慢且容易不收敛</a:t>
                      </a:r>
                      <a:endParaRPr lang="zh-CN" sz="1200" b="0" i="0" kern="100" spc="-15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采用新一代软件架构，运行快并确保收敛</a:t>
                      </a:r>
                      <a:endParaRPr lang="zh-CN" sz="1200" b="1" i="0" kern="100" spc="-15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</a:tr>
              <a:tr h="623032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1" i="0" kern="100" spc="0" baseline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协同性</a:t>
                      </a:r>
                      <a:endParaRPr lang="zh-CN" sz="1200" b="1" i="0" kern="100" spc="0" baseline="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各软件之间协同不强，无法形成整合效应</a:t>
                      </a:r>
                      <a:endParaRPr lang="zh-CN" sz="1200" b="0" i="0" kern="100" spc="-15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采用统一的</a:t>
                      </a:r>
                      <a:r>
                        <a:rPr lang="en-US" altLang="zh-CN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MMS</a:t>
                      </a: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分子管理平台整合各环节，分子信息在各软件之间流通，带来显著整合效应</a:t>
                      </a:r>
                      <a:endParaRPr lang="zh-CN" sz="1200" b="0" i="0" kern="100" spc="-15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</a:tr>
              <a:tr h="623032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1" i="0" kern="100" spc="0" baseline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易用性</a:t>
                      </a:r>
                      <a:endParaRPr lang="zh-CN" sz="1200" b="1" i="0" kern="100" spc="0" baseline="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操作复杂、全英文界面，需要大量专业培训才能上手</a:t>
                      </a:r>
                      <a:endParaRPr lang="zh-CN" sz="1200" b="0" i="0" kern="100" spc="-15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全中文界面、操作简单、复杂工作均放在后台自动处理、简单培训即可上手</a:t>
                      </a:r>
                      <a:endParaRPr lang="zh-CN" sz="1200" b="1" i="0" kern="100" spc="-15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</a:tr>
              <a:tr h="473423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1" i="0" kern="100" spc="0" baseline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实施</a:t>
                      </a:r>
                      <a:endParaRPr lang="zh-CN" sz="1200" b="1" i="0" kern="100" spc="0" baseline="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不做实施，只为维持高利润率</a:t>
                      </a:r>
                      <a:endParaRPr lang="zh-CN" sz="1200" b="0" i="0" kern="100" spc="-15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软件与实施并重，确保客户获得最大价值</a:t>
                      </a:r>
                      <a:endParaRPr lang="zh-CN" sz="1200" b="1" i="0" kern="100" spc="-15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</a:tr>
              <a:tr h="688614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1" i="0" kern="100" spc="0" baseline="0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售后技术服务</a:t>
                      </a:r>
                      <a:endParaRPr lang="zh-CN" sz="1200" b="1" i="0" kern="100" spc="0" baseline="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反应慢，需要经过美国总部，并且不重视中国市场反馈</a:t>
                      </a:r>
                      <a:endParaRPr lang="zh-CN" sz="1200" b="0" i="0" kern="100" spc="-15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响应迅速，建立了白天</a:t>
                      </a:r>
                      <a:r>
                        <a:rPr lang="en-US" altLang="zh-CN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1</a:t>
                      </a: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小时响应、夜晚及节假日</a:t>
                      </a:r>
                      <a:r>
                        <a:rPr lang="en-US" altLang="zh-CN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6</a:t>
                      </a:r>
                      <a:r>
                        <a:rPr lang="zh-CN" altLang="en-US" sz="1200" b="0" i="0" kern="100" spc="-15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小时响应机制</a:t>
                      </a:r>
                      <a:endParaRPr lang="zh-CN" sz="1200" b="0" i="0" kern="100" spc="-15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8277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1.jpeg"/>
          <p:cNvPicPr/>
          <p:nvPr/>
        </p:nvPicPr>
        <p:blipFill rotWithShape="1">
          <a:blip r:embed="rId3"/>
          <a:srcRect r="-145" b="15761"/>
          <a:stretch/>
        </p:blipFill>
        <p:spPr>
          <a:xfrm>
            <a:off x="-10777" y="2"/>
            <a:ext cx="9191289" cy="5153025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-9525" y="-9525"/>
            <a:ext cx="9190800" cy="5151600"/>
          </a:xfrm>
          <a:prstGeom prst="rect">
            <a:avLst/>
          </a:prstGeom>
          <a:solidFill>
            <a:srgbClr val="30258C">
              <a:alpha val="51529"/>
            </a:srgb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4" name="Shape 84"/>
          <p:cNvSpPr/>
          <p:nvPr/>
        </p:nvSpPr>
        <p:spPr>
          <a:xfrm>
            <a:off x="3817116" y="-2"/>
            <a:ext cx="1402781" cy="593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0" y="0"/>
                </a:moveTo>
                <a:lnTo>
                  <a:pt x="21600" y="0"/>
                </a:lnTo>
                <a:cubicBezTo>
                  <a:pt x="21563" y="344"/>
                  <a:pt x="21499" y="661"/>
                  <a:pt x="21421" y="957"/>
                </a:cubicBezTo>
                <a:lnTo>
                  <a:pt x="17032" y="19108"/>
                </a:lnTo>
                <a:cubicBezTo>
                  <a:pt x="16849" y="19831"/>
                  <a:pt x="16593" y="20458"/>
                  <a:pt x="16266" y="20915"/>
                </a:cubicBezTo>
                <a:cubicBezTo>
                  <a:pt x="15923" y="21391"/>
                  <a:pt x="15548" y="21600"/>
                  <a:pt x="15173" y="21581"/>
                </a:cubicBezTo>
                <a:lnTo>
                  <a:pt x="6378" y="21581"/>
                </a:lnTo>
                <a:cubicBezTo>
                  <a:pt x="6027" y="21581"/>
                  <a:pt x="5660" y="21372"/>
                  <a:pt x="5333" y="20915"/>
                </a:cubicBezTo>
                <a:cubicBezTo>
                  <a:pt x="5006" y="20458"/>
                  <a:pt x="4742" y="19831"/>
                  <a:pt x="4567" y="19089"/>
                </a:cubicBezTo>
                <a:lnTo>
                  <a:pt x="153" y="862"/>
                </a:ln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84362" y="66071"/>
            <a:ext cx="881597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ctr" rtl="0" latinLnBrk="1" hangingPunct="0"/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71800" y="843558"/>
            <a:ext cx="3816424" cy="3748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indent="-285750" algn="l" rtl="0" latinLnBrk="1" hangingPunct="0">
              <a:lnSpc>
                <a:spcPct val="180000"/>
              </a:lnSpc>
              <a:buClr>
                <a:srgbClr val="4BACC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辛孚分子炼油技术体系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F7964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原油快评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F7964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流程模拟系统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F7964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油调和系统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F7964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</a:t>
            </a: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品移动和汽柴油调和系统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4BACC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</a:t>
            </a: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孚业绩</a:t>
            </a:r>
            <a:endParaRPr lang="zh-CN" altLang="en-US" sz="2200" b="1" dirty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11760" y="1563638"/>
            <a:ext cx="4608512" cy="576064"/>
          </a:xfrm>
          <a:prstGeom prst="roundRect">
            <a:avLst/>
          </a:prstGeom>
          <a:noFill/>
          <a:ln w="38100" cap="flat">
            <a:solidFill>
              <a:schemeClr val="accent6">
                <a:lumMod val="75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l" rtl="0" latinLnBrk="1" hangingPunct="0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447797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辛孚原油快评系统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技术方案</a:t>
            </a:r>
            <a:endParaRPr lang="zh-CN" altLang="en-US" dirty="0"/>
          </a:p>
        </p:txBody>
      </p:sp>
      <p:pic>
        <p:nvPicPr>
          <p:cNvPr id="9218" name="Picture 2" descr="E:\DS-NA\HKY-personal\石油\100工作计划\资料\FTI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0" t="6070" r="8926" b="5566"/>
          <a:stretch/>
        </p:blipFill>
        <p:spPr bwMode="auto">
          <a:xfrm>
            <a:off x="3623161" y="1268780"/>
            <a:ext cx="432000" cy="31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E:\DS-NA\HKY-personal\石油\100工作计划\资料\ABB NIR Analytical Infographic Produc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063" y="1687215"/>
            <a:ext cx="360000" cy="30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E:\DS-NA\HKY-personal\石油\100工作计划\资料\NM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982" y="85161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1" y="882307"/>
            <a:ext cx="1080000" cy="1080000"/>
            <a:chOff x="4139952" y="1768548"/>
            <a:chExt cx="1429253" cy="1486583"/>
          </a:xfrm>
        </p:grpSpPr>
        <p:sp>
          <p:nvSpPr>
            <p:cNvPr id="5" name="Oval 4"/>
            <p:cNvSpPr/>
            <p:nvPr/>
          </p:nvSpPr>
          <p:spPr>
            <a:xfrm>
              <a:off x="4139952" y="1768548"/>
              <a:ext cx="1429253" cy="148658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70502" y="1932113"/>
              <a:ext cx="1368152" cy="1080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分析仪</a:t>
              </a:r>
              <a:endParaRPr kumimoji="0" lang="zh-CN" altLang="en-US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484258" y="884030"/>
            <a:ext cx="1080000" cy="1080000"/>
            <a:chOff x="4139952" y="1768548"/>
            <a:chExt cx="1429253" cy="1486583"/>
          </a:xfrm>
        </p:grpSpPr>
        <p:sp>
          <p:nvSpPr>
            <p:cNvPr id="27" name="Oval 26"/>
            <p:cNvSpPr/>
            <p:nvPr/>
          </p:nvSpPr>
          <p:spPr>
            <a:xfrm>
              <a:off x="4139952" y="1768548"/>
              <a:ext cx="1429253" cy="148658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70502" y="1932113"/>
              <a:ext cx="1368152" cy="1080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光谱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"/>
                </a:rPr>
                <a:t>数据库</a:t>
              </a:r>
              <a:endParaRPr kumimoji="0" lang="zh-CN" altLang="en-US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372200" y="882307"/>
            <a:ext cx="1080000" cy="1080000"/>
            <a:chOff x="4139952" y="1768548"/>
            <a:chExt cx="1429253" cy="1486583"/>
          </a:xfrm>
        </p:grpSpPr>
        <p:sp>
          <p:nvSpPr>
            <p:cNvPr id="30" name="Oval 29"/>
            <p:cNvSpPr/>
            <p:nvPr/>
          </p:nvSpPr>
          <p:spPr>
            <a:xfrm>
              <a:off x="4139952" y="1768548"/>
              <a:ext cx="1429253" cy="148658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70502" y="1974068"/>
              <a:ext cx="1368152" cy="1080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"/>
                </a:rPr>
                <a:t>性质</a:t>
              </a:r>
              <a:endPara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"/>
                </a:rPr>
                <a:t>模型</a:t>
              </a:r>
              <a:endParaRPr kumimoji="0" lang="zh-CN" altLang="en-US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430086" y="2224191"/>
            <a:ext cx="1188000" cy="1188000"/>
            <a:chOff x="4139952" y="1768548"/>
            <a:chExt cx="1572179" cy="1635242"/>
          </a:xfrm>
        </p:grpSpPr>
        <p:sp>
          <p:nvSpPr>
            <p:cNvPr id="33" name="Oval 32"/>
            <p:cNvSpPr/>
            <p:nvPr/>
          </p:nvSpPr>
          <p:spPr>
            <a:xfrm>
              <a:off x="4139952" y="1768548"/>
              <a:ext cx="1572179" cy="163524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39185" y="2090435"/>
              <a:ext cx="1368152" cy="10802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"/>
                </a:rPr>
                <a:t>全球原油</a:t>
              </a:r>
              <a:endPara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"/>
                </a:rPr>
                <a:t>数据库</a:t>
              </a:r>
              <a:endParaRPr kumimoji="0" lang="zh-CN" altLang="en-US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27984" y="3625933"/>
            <a:ext cx="1188000" cy="1188000"/>
            <a:chOff x="4139952" y="1768548"/>
            <a:chExt cx="1572179" cy="1635242"/>
          </a:xfrm>
        </p:grpSpPr>
        <p:sp>
          <p:nvSpPr>
            <p:cNvPr id="39" name="Oval 38"/>
            <p:cNvSpPr/>
            <p:nvPr/>
          </p:nvSpPr>
          <p:spPr>
            <a:xfrm>
              <a:off x="4139952" y="1768548"/>
              <a:ext cx="1572179" cy="163524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39185" y="2037991"/>
              <a:ext cx="1368152" cy="1080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"/>
                </a:rPr>
                <a:t>分析</a:t>
              </a:r>
              <a:endPara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</a:t>
              </a:r>
              <a:endParaRPr kumimoji="0" lang="zh-CN" altLang="en-US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1907704" y="771550"/>
            <a:ext cx="5976664" cy="1296000"/>
          </a:xfrm>
          <a:prstGeom prst="roundRect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9676" y="1239366"/>
            <a:ext cx="12960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</a:t>
            </a:r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评系统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916898" y="2153265"/>
            <a:ext cx="5967470" cy="1332000"/>
          </a:xfrm>
          <a:prstGeom prst="roundRect">
            <a:avLst/>
          </a:prstGeom>
          <a:noFill/>
          <a:ln w="25400" cap="flat">
            <a:solidFill>
              <a:schemeClr val="accent6">
                <a:lumMod val="75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59532" y="2527289"/>
            <a:ext cx="1296144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原油评价</a:t>
            </a:r>
            <a:endParaRPr kumimoji="0" lang="en-US" altLang="zh-CN" sz="1800" b="1" i="0" u="none" strike="noStrike" cap="none" spc="0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数据库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1520" y="3890932"/>
            <a:ext cx="1512168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</a:t>
            </a:r>
            <a:r>
              <a:rPr lang="zh-CN" altLang="en-US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业切割分析</a:t>
            </a:r>
            <a:endParaRPr lang="en-US" altLang="zh-CN" b="1" dirty="0" smtClean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916898" y="3571933"/>
            <a:ext cx="5967470" cy="1332000"/>
          </a:xfrm>
          <a:prstGeom prst="roundRect">
            <a:avLst/>
          </a:prstGeom>
          <a:noFill/>
          <a:ln w="25400" cap="flat">
            <a:solidFill>
              <a:schemeClr val="accent3">
                <a:lumMod val="75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16416" y="1030082"/>
            <a:ext cx="720080" cy="363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 dirty="0" smtClean="0">
                <a:ln>
                  <a:noFill/>
                </a:ln>
                <a:solidFill>
                  <a:srgbClr val="365E8E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辛孚自</a:t>
            </a:r>
            <a:endParaRPr lang="en-US" altLang="zh-CN" sz="2400" b="1" dirty="0">
              <a:solidFill>
                <a:srgbClr val="365E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 dirty="0" smtClean="0">
                <a:ln>
                  <a:noFill/>
                </a:ln>
                <a:solidFill>
                  <a:srgbClr val="365E8E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主</a:t>
            </a:r>
            <a:endParaRPr lang="en-US" altLang="zh-CN" sz="2400" b="1" dirty="0">
              <a:solidFill>
                <a:srgbClr val="365E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 dirty="0" smtClean="0">
                <a:ln>
                  <a:noFill/>
                </a:ln>
                <a:solidFill>
                  <a:srgbClr val="365E8E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研</a:t>
            </a:r>
            <a:endParaRPr lang="en-US" altLang="zh-CN" sz="2400" b="1" dirty="0">
              <a:solidFill>
                <a:srgbClr val="365E8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l" defTabSz="9144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spc="0" normalizeH="0" baseline="0" dirty="0" smtClean="0">
                <a:ln>
                  <a:noFill/>
                </a:ln>
                <a:solidFill>
                  <a:srgbClr val="365E8E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发</a:t>
            </a:r>
            <a:endParaRPr kumimoji="0" lang="zh-CN" altLang="en-US" sz="3200" b="1" i="0" u="none" strike="noStrike" cap="none" spc="0" normalizeH="0" baseline="0" dirty="0">
              <a:ln>
                <a:noFill/>
              </a:ln>
              <a:solidFill>
                <a:srgbClr val="365E8E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0742399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辛孚原油快评系统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系统清单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79514" y="771561"/>
            <a:ext cx="4968550" cy="4033043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zh-CN" altLang="en-US" sz="1600" dirty="0" smtClean="0"/>
              <a:t>系统清单</a:t>
            </a:r>
            <a:endParaRPr lang="en-US" altLang="zh-CN" sz="1600" dirty="0" smtClean="0"/>
          </a:p>
          <a:p>
            <a:pPr lvl="1">
              <a:lnSpc>
                <a:spcPct val="2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US" altLang="zh-CN" sz="1400" dirty="0" smtClean="0"/>
              <a:t>FT-IR</a:t>
            </a:r>
            <a:r>
              <a:rPr lang="zh-CN" altLang="en-US" sz="1400" dirty="0" smtClean="0"/>
              <a:t>快评分析仪</a:t>
            </a:r>
            <a:endParaRPr lang="en-US" altLang="zh-CN" sz="1400" dirty="0" smtClean="0"/>
          </a:p>
          <a:p>
            <a:pPr lvl="1">
              <a:lnSpc>
                <a:spcPct val="2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400" dirty="0"/>
              <a:t>光</a:t>
            </a:r>
            <a:r>
              <a:rPr lang="zh-CN" altLang="en-US" sz="1400" dirty="0" smtClean="0"/>
              <a:t>谱数据库（</a:t>
            </a:r>
            <a:r>
              <a:rPr lang="en-US" altLang="zh-CN" sz="1400" dirty="0" smtClean="0"/>
              <a:t>&gt;400</a:t>
            </a:r>
            <a:r>
              <a:rPr lang="zh-CN" altLang="en-US" sz="1400" dirty="0" smtClean="0"/>
              <a:t>套原油光谱）</a:t>
            </a:r>
            <a:endParaRPr lang="en-US" altLang="zh-CN" sz="1400" dirty="0" smtClean="0"/>
          </a:p>
          <a:p>
            <a:pPr lvl="1">
              <a:lnSpc>
                <a:spcPct val="2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400" dirty="0"/>
              <a:t>性</a:t>
            </a:r>
            <a:r>
              <a:rPr lang="zh-CN" altLang="en-US" sz="1400" dirty="0" smtClean="0"/>
              <a:t>质建模技术服务（</a:t>
            </a:r>
            <a:r>
              <a:rPr lang="en-US" altLang="zh-CN" sz="1400" dirty="0" smtClean="0"/>
              <a:t>20</a:t>
            </a:r>
            <a:r>
              <a:rPr lang="zh-CN" altLang="en-US" sz="1400" dirty="0" smtClean="0"/>
              <a:t>项性质）</a:t>
            </a:r>
            <a:endParaRPr lang="en-US" altLang="zh-CN" sz="1400" dirty="0" smtClean="0"/>
          </a:p>
          <a:p>
            <a:pPr lvl="1">
              <a:lnSpc>
                <a:spcPct val="2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400" dirty="0"/>
              <a:t>全</a:t>
            </a:r>
            <a:r>
              <a:rPr lang="zh-CN" altLang="en-US" sz="1400" dirty="0" smtClean="0"/>
              <a:t>球原油数据库</a:t>
            </a:r>
            <a:r>
              <a:rPr lang="en-US" altLang="zh-CN" sz="1400" dirty="0" smtClean="0"/>
              <a:t>SP-COMPASS</a:t>
            </a:r>
            <a:r>
              <a:rPr lang="en-US" altLang="zh-CN" sz="1400" baseline="30000" dirty="0" smtClean="0">
                <a:latin typeface="Calibri"/>
              </a:rPr>
              <a:t>©</a:t>
            </a:r>
            <a:r>
              <a:rPr lang="zh-CN" altLang="en-US" sz="1400" dirty="0" smtClean="0"/>
              <a:t>（</a:t>
            </a:r>
            <a:r>
              <a:rPr lang="en-US" altLang="zh-CN" sz="1400" dirty="0" smtClean="0"/>
              <a:t>&gt;4000</a:t>
            </a:r>
            <a:r>
              <a:rPr lang="zh-CN" altLang="en-US" sz="1400" dirty="0" smtClean="0"/>
              <a:t>套原油数据）</a:t>
            </a:r>
            <a:endParaRPr lang="en-US" altLang="zh-CN" sz="1400" dirty="0" smtClean="0"/>
          </a:p>
          <a:p>
            <a:pPr lvl="1">
              <a:lnSpc>
                <a:spcPct val="20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400" dirty="0"/>
              <a:t>专</a:t>
            </a:r>
            <a:r>
              <a:rPr lang="zh-CN" altLang="en-US" sz="1400" dirty="0" smtClean="0"/>
              <a:t>业原油数据切割与分析软件</a:t>
            </a:r>
            <a:r>
              <a:rPr lang="en-US" altLang="zh-CN" sz="1400" dirty="0" smtClean="0"/>
              <a:t>SP-CLEVA 4.0</a:t>
            </a:r>
            <a:r>
              <a:rPr lang="en-US" altLang="zh-CN" sz="1400" baseline="30000" dirty="0" smtClean="0">
                <a:latin typeface="Calibri"/>
              </a:rPr>
              <a:t>©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5292080" y="771550"/>
            <a:ext cx="3672408" cy="4033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89" rIns="34289" bIns="34289">
            <a:noAutofit/>
          </a:bodyPr>
          <a:lstStyle>
            <a:lvl1pPr marL="257108" indent="-257108">
              <a:spcBef>
                <a:spcPts val="525"/>
              </a:spcBef>
              <a:buSzPct val="100000"/>
              <a:buFont typeface="Arial"/>
              <a:buChar char="•"/>
              <a:defRPr sz="20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Calibri"/>
              </a:defRPr>
            </a:lvl1pPr>
            <a:lvl2pPr marL="587663" indent="-244862">
              <a:spcBef>
                <a:spcPts val="525"/>
              </a:spcBef>
              <a:buSzPct val="100000"/>
              <a:buFont typeface="Arial"/>
              <a:buChar char="–"/>
              <a:defRPr sz="18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Calibri"/>
              </a:defRPr>
            </a:lvl2pPr>
            <a:lvl3pPr marL="914153" indent="-228534">
              <a:spcBef>
                <a:spcPts val="525"/>
              </a:spcBef>
              <a:buSzPct val="100000"/>
              <a:buFont typeface="Arial"/>
              <a:buChar char="•"/>
              <a:defRPr sz="16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Calibri"/>
              </a:defRPr>
            </a:lvl3pPr>
            <a:lvl4pPr marL="1302659" indent="-274253">
              <a:spcBef>
                <a:spcPts val="525"/>
              </a:spcBef>
              <a:buSzPct val="100000"/>
              <a:buFont typeface="Arial"/>
              <a:buChar char="–"/>
              <a:defRPr sz="14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Calibri"/>
              </a:defRPr>
            </a:lvl4pPr>
            <a:lvl5pPr marL="1645469" indent="-274253">
              <a:spcBef>
                <a:spcPts val="525"/>
              </a:spcBef>
              <a:buSzPct val="100000"/>
              <a:buFont typeface="Arial"/>
              <a:buChar char="»"/>
              <a:defRPr sz="120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Calibri"/>
              </a:defRPr>
            </a:lvl5pPr>
            <a:lvl6pPr marL="1988276" indent="-274253">
              <a:spcBef>
                <a:spcPts val="525"/>
              </a:spcBef>
              <a:buSzPct val="1000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6pPr>
            <a:lvl7pPr marL="2331082" indent="-274253">
              <a:spcBef>
                <a:spcPts val="525"/>
              </a:spcBef>
              <a:buSzPct val="1000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7pPr>
            <a:lvl8pPr marL="2673893" indent="-274253">
              <a:spcBef>
                <a:spcPts val="525"/>
              </a:spcBef>
              <a:buSzPct val="1000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8pPr>
            <a:lvl9pPr marL="3016694" indent="-274253">
              <a:spcBef>
                <a:spcPts val="525"/>
              </a:spcBef>
              <a:buSzPct val="100000"/>
              <a:buFont typeface="Arial"/>
              <a:buChar char="•"/>
              <a:defRPr sz="24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1400" dirty="0" smtClean="0"/>
              <a:t>相关自主知识产权</a:t>
            </a:r>
            <a:endParaRPr lang="en-US" altLang="zh-CN" sz="1400" dirty="0" smtClean="0"/>
          </a:p>
          <a:p>
            <a:pPr marL="342801" lvl="1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中国发明专利：</a:t>
            </a:r>
            <a:endParaRPr lang="en-US" altLang="zh-CN" sz="105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一种确定原油及石油流股详细分子组成的方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法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基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于原油宏观性质确定其分子组成的方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法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一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种原油快评方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法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一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种预测石化生产中任意流股分子组成的方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法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一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种原油切割计算分析方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法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一种根据分子组成计算轻质石油馏分馏程的方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法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</a:p>
          <a:p>
            <a:pPr marL="342801" lvl="1" indent="0">
              <a:lnSpc>
                <a:spcPct val="120000"/>
              </a:lnSpc>
              <a:spcBef>
                <a:spcPts val="300"/>
              </a:spcBef>
              <a:buNone/>
            </a:pP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801" lvl="1" indent="0">
              <a:lnSpc>
                <a:spcPct val="120000"/>
              </a:lnSpc>
              <a:spcBef>
                <a:spcPts val="300"/>
              </a:spcBef>
              <a:buNone/>
            </a:pP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软件著作权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辛孚原油评价综合管理系统软件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辛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孚原油分子数据库管理软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件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《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原油分子信息管理系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统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11246388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1">
            <a:extLst>
              <a:ext uri="{FF2B5EF4-FFF2-40B4-BE49-F238E27FC236}">
                <a16:creationId xmlns="" xmlns:a16="http://schemas.microsoft.com/office/drawing/2014/main" id="{17DD95B8-DBFB-4A79-8479-F5604BA3C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辛孚</a:t>
            </a:r>
            <a:r>
              <a:rPr lang="zh-CN" altLang="en-US" dirty="0"/>
              <a:t>原</a:t>
            </a:r>
            <a:r>
              <a:rPr lang="zh-CN" altLang="en-US" dirty="0" smtClean="0"/>
              <a:t>油快评系统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核心知识产权</a:t>
            </a:r>
            <a:endParaRPr 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="" xmlns:a16="http://schemas.microsoft.com/office/drawing/2014/main" id="{0A5DECA4-7A2D-450F-8258-82B39B1925A5}"/>
              </a:ext>
            </a:extLst>
          </p:cNvPr>
          <p:cNvSpPr/>
          <p:nvPr/>
        </p:nvSpPr>
        <p:spPr>
          <a:xfrm>
            <a:off x="498078" y="812165"/>
            <a:ext cx="8037155" cy="88918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457200" indent="-457200" algn="just" defTabSz="685800" rtl="0" fontAlgn="base">
              <a:lnSpc>
                <a:spcPct val="133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zh-CN" altLang="en-US" b="1" kern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辛孚自主研发的基于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中红外光谱（</a:t>
            </a:r>
            <a:r>
              <a:rPr lang="en-US" altLang="zh-CN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FT-IR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）原油快</a:t>
            </a:r>
            <a:r>
              <a:rPr lang="zh-CN" altLang="en-US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评系统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defTabSz="685800" rtl="0" fontAlgn="base">
              <a:lnSpc>
                <a:spcPct val="133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（与山东京博石化研究院共同研发）</a:t>
            </a:r>
            <a:endParaRPr lang="en-US" altLang="zh-CN" b="1" kern="12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98078" y="1755900"/>
            <a:ext cx="8037155" cy="2398778"/>
            <a:chOff x="664104" y="2460468"/>
            <a:chExt cx="10716206" cy="3198370"/>
          </a:xfrm>
        </p:grpSpPr>
        <p:grpSp>
          <p:nvGrpSpPr>
            <p:cNvPr id="2" name="组合 1">
              <a:extLst>
                <a:ext uri="{FF2B5EF4-FFF2-40B4-BE49-F238E27FC236}">
                  <a16:creationId xmlns="" xmlns:a16="http://schemas.microsoft.com/office/drawing/2014/main" id="{5F04203D-CD69-464C-A57B-44946BF31F0F}"/>
                </a:ext>
              </a:extLst>
            </p:cNvPr>
            <p:cNvGrpSpPr/>
            <p:nvPr/>
          </p:nvGrpSpPr>
          <p:grpSpPr>
            <a:xfrm>
              <a:off x="664104" y="2628582"/>
              <a:ext cx="10692832" cy="3030256"/>
              <a:chOff x="530536" y="3701627"/>
              <a:chExt cx="8009822" cy="2117619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="" xmlns:a16="http://schemas.microsoft.com/office/drawing/2014/main" id="{1B085388-0002-4455-B8B2-9DD21904D7BD}"/>
                  </a:ext>
                </a:extLst>
              </p:cNvPr>
              <p:cNvGrpSpPr/>
              <p:nvPr/>
            </p:nvGrpSpPr>
            <p:grpSpPr>
              <a:xfrm>
                <a:off x="530536" y="4052924"/>
                <a:ext cx="8009822" cy="1766322"/>
                <a:chOff x="276751" y="4086359"/>
                <a:chExt cx="8009822" cy="1766322"/>
              </a:xfrm>
            </p:grpSpPr>
            <p:sp>
              <p:nvSpPr>
                <p:cNvPr id="51" name="矩形: 圆角 4">
                  <a:extLst>
                    <a:ext uri="{FF2B5EF4-FFF2-40B4-BE49-F238E27FC236}">
                      <a16:creationId xmlns="" xmlns:a16="http://schemas.microsoft.com/office/drawing/2014/main" id="{551C14DA-8FE6-425E-B9C6-64A45B238108}"/>
                    </a:ext>
                  </a:extLst>
                </p:cNvPr>
                <p:cNvSpPr txBox="1"/>
                <p:nvPr/>
              </p:nvSpPr>
              <p:spPr>
                <a:xfrm>
                  <a:off x="276751" y="4202629"/>
                  <a:ext cx="725814" cy="43906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5344" tIns="85344" rIns="85344" bIns="85344" numCol="1" spcCol="953" anchor="ctr" anchorCtr="0">
                  <a:noAutofit/>
                </a:bodyPr>
                <a:lstStyle/>
                <a:p>
                  <a:pPr lvl="1" algn="ctr" defTabSz="40004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</a:pPr>
                  <a:r>
                    <a:rPr lang="zh-CN" altLang="en-US" sz="15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原油</a:t>
                  </a:r>
                  <a:endPara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2" name="箭头: 右 51">
                  <a:extLst>
                    <a:ext uri="{FF2B5EF4-FFF2-40B4-BE49-F238E27FC236}">
                      <a16:creationId xmlns="" xmlns:a16="http://schemas.microsoft.com/office/drawing/2014/main" id="{D9B1420A-11C6-406D-9544-13BA299A9F53}"/>
                    </a:ext>
                  </a:extLst>
                </p:cNvPr>
                <p:cNvSpPr/>
                <p:nvPr/>
              </p:nvSpPr>
              <p:spPr>
                <a:xfrm>
                  <a:off x="1002564" y="4086359"/>
                  <a:ext cx="576064" cy="683595"/>
                </a:xfrm>
                <a:prstGeom prst="rightArrow">
                  <a:avLst/>
                </a:prstGeom>
                <a:solidFill>
                  <a:srgbClr val="F2F2F2"/>
                </a:solidFill>
                <a:ln w="25400" cap="flat">
                  <a:solidFill>
                    <a:srgbClr val="4F81BD"/>
                  </a:solidFill>
                  <a:prstDash val="solid"/>
                  <a:bevel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28575" rtlCol="0" anchor="ctr">
                  <a:spAutoFit/>
                </a:bodyPr>
                <a:lstStyle/>
                <a:p>
                  <a:pPr defTabSz="685784" latinLnBrk="1" hangingPunct="0"/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" name="箭头: 右 52">
                  <a:extLst>
                    <a:ext uri="{FF2B5EF4-FFF2-40B4-BE49-F238E27FC236}">
                      <a16:creationId xmlns="" xmlns:a16="http://schemas.microsoft.com/office/drawing/2014/main" id="{9997679D-2987-4B40-8745-255A4F346FF0}"/>
                    </a:ext>
                  </a:extLst>
                </p:cNvPr>
                <p:cNvSpPr/>
                <p:nvPr/>
              </p:nvSpPr>
              <p:spPr>
                <a:xfrm>
                  <a:off x="2959954" y="4086359"/>
                  <a:ext cx="576064" cy="683595"/>
                </a:xfrm>
                <a:prstGeom prst="rightArrow">
                  <a:avLst/>
                </a:prstGeom>
                <a:solidFill>
                  <a:srgbClr val="F2F2F2"/>
                </a:solidFill>
                <a:ln w="25400" cap="flat">
                  <a:solidFill>
                    <a:srgbClr val="4F81BD"/>
                  </a:solidFill>
                  <a:prstDash val="solid"/>
                  <a:bevel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28575" rtlCol="0" anchor="ctr">
                  <a:spAutoFit/>
                </a:bodyPr>
                <a:lstStyle/>
                <a:p>
                  <a:pPr defTabSz="685784" latinLnBrk="1" hangingPunct="0"/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4" name="箭头: 右 53">
                  <a:extLst>
                    <a:ext uri="{FF2B5EF4-FFF2-40B4-BE49-F238E27FC236}">
                      <a16:creationId xmlns="" xmlns:a16="http://schemas.microsoft.com/office/drawing/2014/main" id="{2DE13DE1-D120-4002-B17E-4D1A398E76C7}"/>
                    </a:ext>
                  </a:extLst>
                </p:cNvPr>
                <p:cNvSpPr/>
                <p:nvPr/>
              </p:nvSpPr>
              <p:spPr>
                <a:xfrm>
                  <a:off x="5001614" y="4089821"/>
                  <a:ext cx="576064" cy="683596"/>
                </a:xfrm>
                <a:prstGeom prst="rightArrow">
                  <a:avLst/>
                </a:prstGeom>
                <a:solidFill>
                  <a:srgbClr val="F2F2F2"/>
                </a:solidFill>
                <a:ln w="25400" cap="flat">
                  <a:solidFill>
                    <a:srgbClr val="4F81BD"/>
                  </a:solidFill>
                  <a:prstDash val="solid"/>
                  <a:bevel/>
                </a:ln>
                <a:effectLst>
                  <a:outerShdw blurRad="38100" dist="23000" dir="5400000" rotWithShape="0">
                    <a:srgbClr val="000000">
                      <a:alpha val="35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28575" rtlCol="0" anchor="ctr">
                  <a:spAutoFit/>
                </a:bodyPr>
                <a:lstStyle/>
                <a:p>
                  <a:pPr defTabSz="685784" latinLnBrk="1" hangingPunct="0"/>
                  <a:endParaRPr lang="zh-CN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" name="文本框 54">
                  <a:extLst>
                    <a:ext uri="{FF2B5EF4-FFF2-40B4-BE49-F238E27FC236}">
                      <a16:creationId xmlns="" xmlns:a16="http://schemas.microsoft.com/office/drawing/2014/main" id="{3CDCEF38-CA62-4BE4-B310-BA77CB0AACC2}"/>
                    </a:ext>
                  </a:extLst>
                </p:cNvPr>
                <p:cNvSpPr txBox="1"/>
                <p:nvPr/>
              </p:nvSpPr>
              <p:spPr>
                <a:xfrm>
                  <a:off x="1498130" y="5332904"/>
                  <a:ext cx="1572281" cy="5161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28575" rtlCol="0" anchor="t">
                  <a:spAutoFit/>
                </a:bodyPr>
                <a:lstStyle/>
                <a:p>
                  <a:pPr algn="ctr" defTabSz="685784" latinLnBrk="1" hangingPunct="0"/>
                  <a:r>
                    <a:rPr lang="en-US" altLang="zh-CN" sz="1600" b="1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400+</a:t>
                  </a:r>
                  <a:r>
                    <a:rPr lang="zh-CN" altLang="en-US" sz="1400" b="1" dirty="0">
                      <a:solidFill>
                        <a:srgbClr val="4170A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光谱数据库</a:t>
                  </a:r>
                  <a:endParaRPr lang="en-US" altLang="zh-CN" sz="1400" b="1" dirty="0">
                    <a:solidFill>
                      <a:srgbClr val="4170A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 defTabSz="685784" latinLnBrk="1" hangingPunct="0"/>
                  <a:r>
                    <a:rPr lang="zh-CN" altLang="en-US" sz="1400" b="1" dirty="0">
                      <a:solidFill>
                        <a:srgbClr val="4170A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（持续扩充中）</a:t>
                  </a:r>
                </a:p>
              </p:txBody>
            </p:sp>
            <p:sp>
              <p:nvSpPr>
                <p:cNvPr id="56" name="文本框 55">
                  <a:extLst>
                    <a:ext uri="{FF2B5EF4-FFF2-40B4-BE49-F238E27FC236}">
                      <a16:creationId xmlns="" xmlns:a16="http://schemas.microsoft.com/office/drawing/2014/main" id="{3DB94C44-BFEE-473F-98D0-215B5F119011}"/>
                    </a:ext>
                  </a:extLst>
                </p:cNvPr>
                <p:cNvSpPr txBox="1"/>
                <p:nvPr/>
              </p:nvSpPr>
              <p:spPr>
                <a:xfrm>
                  <a:off x="3696038" y="5365166"/>
                  <a:ext cx="1176268" cy="48751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28575" rtlCol="0" anchor="t">
                  <a:spAutoFit/>
                </a:bodyPr>
                <a:lstStyle/>
                <a:p>
                  <a:pPr algn="ctr" defTabSz="685784" latinLnBrk="1" hangingPunct="0"/>
                  <a:r>
                    <a:rPr lang="zh-CN" altLang="en-US" sz="1400" b="1" dirty="0">
                      <a:solidFill>
                        <a:srgbClr val="4170A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光谱数据比对</a:t>
                  </a:r>
                  <a:r>
                    <a:rPr lang="zh-CN" altLang="en-US" sz="1400" b="1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专利算法</a:t>
                  </a:r>
                </a:p>
              </p:txBody>
            </p:sp>
            <p:sp>
              <p:nvSpPr>
                <p:cNvPr id="57" name="文本框 56">
                  <a:extLst>
                    <a:ext uri="{FF2B5EF4-FFF2-40B4-BE49-F238E27FC236}">
                      <a16:creationId xmlns="" xmlns:a16="http://schemas.microsoft.com/office/drawing/2014/main" id="{422C855B-2674-4FB8-B583-8D7148E3A76B}"/>
                    </a:ext>
                  </a:extLst>
                </p:cNvPr>
                <p:cNvSpPr txBox="1"/>
                <p:nvPr/>
              </p:nvSpPr>
              <p:spPr>
                <a:xfrm>
                  <a:off x="5610272" y="5332904"/>
                  <a:ext cx="2676301" cy="51619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45718" tIns="45718" rIns="45718" bIns="45718" numCol="1" spcCol="28575" rtlCol="0" anchor="t">
                  <a:spAutoFit/>
                </a:bodyPr>
                <a:lstStyle/>
                <a:p>
                  <a:pPr algn="ctr" defTabSz="685784" latinLnBrk="1" hangingPunct="0"/>
                  <a:r>
                    <a:rPr lang="zh-CN" altLang="en-US" sz="1400" b="1" dirty="0">
                      <a:solidFill>
                        <a:srgbClr val="4170A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原油性质建模</a:t>
                  </a:r>
                  <a:endParaRPr lang="en-US" altLang="zh-CN" sz="1400" b="1" dirty="0">
                    <a:solidFill>
                      <a:srgbClr val="4170A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algn="ctr" defTabSz="685784" latinLnBrk="1" hangingPunct="0"/>
                  <a:r>
                    <a:rPr lang="zh-CN" altLang="en-US" sz="1400" b="1" dirty="0">
                      <a:solidFill>
                        <a:srgbClr val="4170A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</a:t>
                  </a:r>
                  <a:r>
                    <a:rPr lang="en-US" altLang="zh-CN" sz="1600" b="1" dirty="0">
                      <a:solidFill>
                        <a:srgbClr val="FF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20</a:t>
                  </a:r>
                  <a:r>
                    <a:rPr lang="zh-CN" altLang="en-US" sz="1400" b="1" dirty="0">
                      <a:solidFill>
                        <a:srgbClr val="4170A9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项性质模型，并持续增加）</a:t>
                  </a:r>
                </a:p>
              </p:txBody>
            </p:sp>
          </p:grpSp>
          <p:sp>
            <p:nvSpPr>
              <p:cNvPr id="58" name="矩形: 圆角 4">
                <a:extLst>
                  <a:ext uri="{FF2B5EF4-FFF2-40B4-BE49-F238E27FC236}">
                    <a16:creationId xmlns="" xmlns:a16="http://schemas.microsoft.com/office/drawing/2014/main" id="{0A77BAB4-73CA-40FF-A6B9-F7ABBF06C87D}"/>
                  </a:ext>
                </a:extLst>
              </p:cNvPr>
              <p:cNvSpPr txBox="1"/>
              <p:nvPr/>
            </p:nvSpPr>
            <p:spPr>
              <a:xfrm>
                <a:off x="1812242" y="3701627"/>
                <a:ext cx="1451626" cy="139826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5344" tIns="85344" rIns="85344" bIns="85344" numCol="1" spcCol="953" anchor="t" anchorCtr="0">
                <a:noAutofit/>
              </a:bodyPr>
              <a:lstStyle/>
              <a:p>
                <a:pPr lvl="1" algn="ctr" defTabSz="40004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建立</a:t>
                </a:r>
                <a:endParaRPr lang="en-US" altLang="zh-CN" sz="1500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lvl="1" algn="ctr" defTabSz="400040">
                  <a:lnSpc>
                    <a:spcPct val="150000"/>
                  </a:lnSpc>
                  <a:spcBef>
                    <a:spcPct val="0"/>
                  </a:spcBef>
                  <a:spcAft>
                    <a:spcPct val="15000"/>
                  </a:spcAft>
                </a:pPr>
                <a:r>
                  <a:rPr lang="zh-CN" altLang="en-US" sz="15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谱图数据库、评价数据库、分子数据库</a:t>
                </a:r>
              </a:p>
              <a:p>
                <a:pPr marL="85723" lvl="1" indent="-85723" algn="ctr" defTabSz="40004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endParaRPr lang="zh-CN" altLang="en-US" sz="15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59" name="图片 58">
                <a:extLst>
                  <a:ext uri="{FF2B5EF4-FFF2-40B4-BE49-F238E27FC236}">
                    <a16:creationId xmlns="" xmlns:a16="http://schemas.microsoft.com/office/drawing/2014/main" id="{817C8ED4-788B-4B9D-99F0-C04236C3E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5011" y="3826764"/>
                <a:ext cx="1245894" cy="113441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</p:pic>
        </p:grpSp>
        <p:pic>
          <p:nvPicPr>
            <p:cNvPr id="3" name="图片 2">
              <a:extLst>
                <a:ext uri="{FF2B5EF4-FFF2-40B4-BE49-F238E27FC236}">
                  <a16:creationId xmlns="" xmlns:a16="http://schemas.microsoft.com/office/drawing/2014/main" id="{C94BEF77-5393-45D5-AAA6-DF5E86346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0798" y="2460468"/>
              <a:ext cx="3619512" cy="237438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611560" y="4447299"/>
            <a:ext cx="6380922" cy="28469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34289" tIns="34289" rIns="34289" bIns="34289" numCol="1" spcCol="28575" rtlCol="0" anchor="t">
            <a:spAutoFit/>
          </a:bodyPr>
          <a:lstStyle/>
          <a:p>
            <a:pPr algn="l" defTabSz="685800" rtl="0" latinLnBrk="1" hangingPunct="0"/>
            <a:r>
              <a:rPr lang="zh-CN" altLang="en-US" sz="1400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中国发明专</a:t>
            </a: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</a:t>
            </a:r>
            <a:r>
              <a:rPr lang="zh-CN" altLang="en-US" sz="1400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400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一种原</a:t>
            </a: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油快</a:t>
            </a:r>
            <a:r>
              <a:rPr lang="zh-CN" altLang="en-US" sz="1400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评方法</a:t>
            </a:r>
            <a:r>
              <a:rPr lang="en-US" altLang="zh-CN" sz="1400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2018104177390</a:t>
            </a:r>
            <a:endParaRPr lang="zh-CN" altLang="en-US" sz="14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36221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辛孚原油数</a:t>
            </a:r>
            <a:r>
              <a:rPr lang="zh-CN" altLang="en-US" dirty="0"/>
              <a:t>据库</a:t>
            </a:r>
            <a:r>
              <a:rPr lang="zh-CN" altLang="en-US" dirty="0" smtClean="0"/>
              <a:t>、专业切</a:t>
            </a:r>
            <a:r>
              <a:rPr lang="zh-CN" altLang="en-US" dirty="0"/>
              <a:t>割分</a:t>
            </a:r>
            <a:r>
              <a:rPr lang="zh-CN" altLang="en-US" dirty="0" smtClean="0"/>
              <a:t>析软件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7" y="1275606"/>
            <a:ext cx="3892555" cy="266429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3538" y="794410"/>
            <a:ext cx="3892554" cy="3693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ctr" defTabSz="914153" rtl="0" latinLnBrk="1" hangingPunct="0"/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全球原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油评价数据库、分子数据库</a:t>
            </a:r>
            <a:endParaRPr lang="en-US" altLang="zh-CN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5774" y="794410"/>
            <a:ext cx="4144698" cy="3693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ctr" defTabSz="914153" rtl="0" latinLnBrk="1" hangingPunct="0"/>
            <a:r>
              <a:rPr lang="zh-CN" altLang="en-US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原油数据切</a:t>
            </a:r>
            <a:r>
              <a:rPr lang="zh-CN" altLang="en-US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割及分析软</a:t>
            </a:r>
            <a:r>
              <a:rPr lang="zh-CN" altLang="en-US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件、</a:t>
            </a:r>
            <a:r>
              <a:rPr lang="en-US" altLang="zh-CN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SP-CLEVA</a:t>
            </a:r>
            <a:r>
              <a:rPr lang="en-US" altLang="zh-CN" baseline="30000" dirty="0">
                <a:solidFill>
                  <a:schemeClr val="accent3">
                    <a:lumMod val="75000"/>
                  </a:schemeClr>
                </a:solidFill>
                <a:latin typeface="Calibri"/>
                <a:ea typeface="微软雅黑" panose="020B0503020204020204" pitchFamily="34" charset="-122"/>
                <a:cs typeface="Calibri"/>
              </a:rPr>
              <a:t>©</a:t>
            </a:r>
            <a:endParaRPr lang="en-US" altLang="zh-CN" baseline="30000" dirty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675774" y="1284749"/>
            <a:ext cx="4144698" cy="2664296"/>
            <a:chOff x="4322068" y="1203598"/>
            <a:chExt cx="4144698" cy="266429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077" name="Picture 5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090"/>
            <a:stretch/>
          </p:blipFill>
          <p:spPr bwMode="auto">
            <a:xfrm>
              <a:off x="4322068" y="1203598"/>
              <a:ext cx="592832" cy="2664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3209" y="1203598"/>
              <a:ext cx="3543557" cy="2664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323538" y="4155926"/>
            <a:ext cx="3892554" cy="7017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16000" marR="0" indent="-180000" algn="l" defTabSz="9144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200" b="1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最全</a:t>
            </a: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、</a:t>
            </a:r>
            <a:r>
              <a:rPr kumimoji="0" lang="zh-CN" altLang="en-US" sz="1200" b="1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最新</a:t>
            </a: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的原油数据库：全球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4000</a:t>
            </a: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多套原油数据</a:t>
            </a:r>
            <a:endParaRPr kumimoji="0" lang="en-US" altLang="zh-CN" sz="1200" b="0" i="0" u="none" strike="noStrike" cap="none" spc="0" normalizeH="0" baseline="0" dirty="0" smtClean="0">
              <a:ln>
                <a:noFill/>
              </a:ln>
              <a:solidFill>
                <a:schemeClr val="bg2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216000" marR="0" indent="-180000" algn="l" defTabSz="9144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套原油均包含详评数据、分子数据，为分子炼油奠定基础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89878" y="4155926"/>
            <a:ext cx="4130594" cy="7017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16000" marR="0" indent="-180000" algn="l" defTabSz="9144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自主研发的切割分析软件，核心算法达到</a:t>
            </a:r>
            <a:r>
              <a:rPr kumimoji="0" lang="zh-CN" altLang="en-US" sz="1200" b="1" i="0" u="none" strike="noStrike" cap="none" spc="0" normalizeH="0" baseline="0" dirty="0" smtClean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世界领先水平</a:t>
            </a:r>
            <a:endParaRPr kumimoji="0" lang="en-US" altLang="zh-CN" sz="1200" b="1" i="0" u="none" strike="noStrike" cap="none" spc="0" normalizeH="0" baseline="0" dirty="0" smtClean="0">
              <a:ln>
                <a:noFill/>
              </a:ln>
              <a:solidFill>
                <a:schemeClr val="accent2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216000" marR="0" indent="-180000" algn="l" defTabSz="914400" rtl="0" fontAlgn="auto" latinLnBrk="1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功能涵盖原油</a:t>
            </a:r>
            <a:r>
              <a:rPr lang="zh-CN" altLang="en-US" sz="12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切割分析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、原油</a:t>
            </a:r>
            <a:r>
              <a:rPr lang="zh-CN" altLang="en-US" sz="12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混炼配方智能优化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、常减压</a:t>
            </a:r>
            <a:r>
              <a:rPr lang="zh-CN" altLang="en-US" sz="12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侧线切割方案智能优化</a:t>
            </a:r>
            <a:r>
              <a:rPr lang="zh-CN" altLang="en-US" sz="120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等，功能齐全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92102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快评应用场景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3530" y="771561"/>
            <a:ext cx="8352926" cy="403304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</a:pPr>
            <a:r>
              <a:rPr lang="zh-CN" altLang="en-US" sz="1400" dirty="0" smtClean="0"/>
              <a:t>辛孚原油快评系统应用场景：</a:t>
            </a:r>
            <a:endParaRPr lang="en-US" altLang="zh-CN" sz="1400" dirty="0"/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zh-CN" sz="1200" b="1" dirty="0" smtClean="0">
                <a:solidFill>
                  <a:srgbClr val="C00000"/>
                </a:solidFill>
              </a:rPr>
              <a:t>15</a:t>
            </a:r>
            <a:r>
              <a:rPr lang="zh-CN" altLang="en-US" sz="1200" b="1" dirty="0" smtClean="0">
                <a:solidFill>
                  <a:srgbClr val="C00000"/>
                </a:solidFill>
              </a:rPr>
              <a:t>分钟获得快评报告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使用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FT-IR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原油快评分析仪，迅速获得原油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项左右性质数据，第一时间把握原油性质变化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zh-CN" sz="1200" b="1" dirty="0" smtClean="0">
                <a:solidFill>
                  <a:srgbClr val="C00000"/>
                </a:solidFill>
              </a:rPr>
              <a:t>30</a:t>
            </a:r>
            <a:r>
              <a:rPr lang="zh-CN" altLang="en-US" sz="1200" b="1" dirty="0" smtClean="0">
                <a:solidFill>
                  <a:srgbClr val="C00000"/>
                </a:solidFill>
              </a:rPr>
              <a:t>分钟得出详评报告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根据快评报告，结合原油产地等信息，调用全球原油数据库、数据库匹配算法，找到最佳匹配原油历史数据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运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用微调拟合、切割等算法，将快评报告扩充为详评报告（</a:t>
            </a:r>
            <a:r>
              <a:rPr lang="en-US" altLang="zh-CN" sz="1000" dirty="0" smtClean="0">
                <a:solidFill>
                  <a:srgbClr val="C00000"/>
                </a:solidFill>
              </a:rPr>
              <a:t>92</a:t>
            </a:r>
            <a:r>
              <a:rPr lang="zh-CN" altLang="en-US" sz="1000" dirty="0">
                <a:solidFill>
                  <a:srgbClr val="C00000"/>
                </a:solidFill>
              </a:rPr>
              <a:t>项原油及馏分性</a:t>
            </a:r>
            <a:r>
              <a:rPr lang="zh-CN" altLang="en-US" sz="1000" dirty="0" smtClean="0">
                <a:solidFill>
                  <a:srgbClr val="C00000"/>
                </a:solidFill>
              </a:rPr>
              <a:t>质，详细至</a:t>
            </a:r>
            <a:r>
              <a:rPr lang="en-US" altLang="zh-CN" sz="1000" dirty="0" smtClean="0">
                <a:solidFill>
                  <a:srgbClr val="C00000"/>
                </a:solidFill>
              </a:rPr>
              <a:t>5</a:t>
            </a:r>
            <a:r>
              <a:rPr lang="zh-CN" altLang="en-US" sz="1000" dirty="0" smtClean="0">
                <a:solidFill>
                  <a:srgbClr val="C00000"/>
                </a:solidFill>
              </a:rPr>
              <a:t>℃窄馏分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）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en-US" altLang="zh-CN" sz="1200" b="1" dirty="0" smtClean="0">
                <a:solidFill>
                  <a:srgbClr val="C00000"/>
                </a:solidFill>
              </a:rPr>
              <a:t>45</a:t>
            </a:r>
            <a:r>
              <a:rPr lang="zh-CN" altLang="en-US" sz="1200" b="1" dirty="0" smtClean="0">
                <a:solidFill>
                  <a:srgbClr val="C00000"/>
                </a:solidFill>
              </a:rPr>
              <a:t>分钟得出原油详细分子组成</a:t>
            </a:r>
            <a:endParaRPr lang="en-US" altLang="zh-CN" sz="1200" b="1" dirty="0" smtClean="0">
              <a:solidFill>
                <a:srgbClr val="C00000"/>
              </a:solidFill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根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据详评报告，调用最佳匹配原油的分子数据库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运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用分子组成拟合算法，结合实验室分析数据的分子分布规律（多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gamma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分布等），获得原油详细分子组成，涵盖石脑油、柴油、蜡油、渣油全部馏程，为分子炼油提供数据基础。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300"/>
              </a:spcBef>
            </a:pPr>
            <a:r>
              <a:rPr lang="zh-CN" altLang="en-US" sz="1200" b="1" dirty="0" smtClean="0">
                <a:solidFill>
                  <a:srgbClr val="C00000"/>
                </a:solidFill>
              </a:rPr>
              <a:t>使用专业切割与分析软件</a:t>
            </a:r>
            <a:r>
              <a:rPr lang="en-US" altLang="zh-CN" sz="1200" b="1" dirty="0" smtClean="0">
                <a:solidFill>
                  <a:srgbClr val="C00000"/>
                </a:solidFill>
              </a:rPr>
              <a:t>SP-CLEVA</a:t>
            </a:r>
            <a:r>
              <a:rPr lang="zh-CN" altLang="en-US" sz="1200" b="1" dirty="0" smtClean="0">
                <a:solidFill>
                  <a:srgbClr val="C00000"/>
                </a:solidFill>
              </a:rPr>
              <a:t>指导生产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智能优化原油混炼方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智能优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化常减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压侧线切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割方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案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>
              <a:lnSpc>
                <a:spcPct val="150000"/>
              </a:lnSpc>
              <a:spcBef>
                <a:spcPts val="300"/>
              </a:spcBef>
            </a:pP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导出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PIMS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APS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等计划优化软件所需</a:t>
            </a:r>
            <a:r>
              <a:rPr lang="en-US" altLang="zh-CN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assay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表、流程模拟所需组分数据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3742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19988914-B381-4853-88A6-F4FB5D137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</a:rPr>
              <a:t>中红</a:t>
            </a:r>
            <a:r>
              <a:rPr lang="zh-CN" altLang="en-US" dirty="0" smtClean="0">
                <a:solidFill>
                  <a:srgbClr val="C00000"/>
                </a:solidFill>
              </a:rPr>
              <a:t>外</a:t>
            </a:r>
            <a:r>
              <a:rPr lang="zh-CN" altLang="en-US" dirty="0"/>
              <a:t>技</a:t>
            </a:r>
            <a:r>
              <a:rPr lang="zh-CN" altLang="en-US" dirty="0" smtClean="0"/>
              <a:t>术与</a:t>
            </a:r>
            <a:r>
              <a:rPr lang="zh-CN" altLang="en-US" dirty="0" smtClean="0">
                <a:solidFill>
                  <a:srgbClr val="C00000"/>
                </a:solidFill>
              </a:rPr>
              <a:t>近红外</a:t>
            </a:r>
            <a:r>
              <a:rPr lang="zh-CN" altLang="en-US" dirty="0" smtClean="0"/>
              <a:t>技术相比的优势</a:t>
            </a:r>
            <a:endParaRPr lang="en-US" dirty="0"/>
          </a:p>
        </p:txBody>
      </p:sp>
      <p:grpSp>
        <p:nvGrpSpPr>
          <p:cNvPr id="6" name="Group 137">
            <a:extLst>
              <a:ext uri="{FF2B5EF4-FFF2-40B4-BE49-F238E27FC236}">
                <a16:creationId xmlns="" xmlns:a16="http://schemas.microsoft.com/office/drawing/2014/main" id="{9C6B45EE-8EDC-4C04-9308-3AB5CB3C0E7D}"/>
              </a:ext>
            </a:extLst>
          </p:cNvPr>
          <p:cNvGrpSpPr/>
          <p:nvPr/>
        </p:nvGrpSpPr>
        <p:grpSpPr>
          <a:xfrm flipH="1">
            <a:off x="2039028" y="2601040"/>
            <a:ext cx="295007" cy="299198"/>
            <a:chOff x="1909763" y="950913"/>
            <a:chExt cx="782637" cy="793750"/>
          </a:xfrm>
          <a:solidFill>
            <a:schemeClr val="bg1"/>
          </a:solidFill>
        </p:grpSpPr>
        <p:sp>
          <p:nvSpPr>
            <p:cNvPr id="7" name="Freeform 59">
              <a:extLst>
                <a:ext uri="{FF2B5EF4-FFF2-40B4-BE49-F238E27FC236}">
                  <a16:creationId xmlns="" xmlns:a16="http://schemas.microsoft.com/office/drawing/2014/main" id="{60F583F3-38F8-4E4F-A5AE-CE551B71B5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9763" y="1204913"/>
              <a:ext cx="539750" cy="539750"/>
            </a:xfrm>
            <a:custGeom>
              <a:avLst/>
              <a:gdLst>
                <a:gd name="T0" fmla="*/ 0 w 340"/>
                <a:gd name="T1" fmla="*/ 340 h 340"/>
                <a:gd name="T2" fmla="*/ 340 w 340"/>
                <a:gd name="T3" fmla="*/ 340 h 340"/>
                <a:gd name="T4" fmla="*/ 340 w 340"/>
                <a:gd name="T5" fmla="*/ 0 h 340"/>
                <a:gd name="T6" fmla="*/ 0 w 340"/>
                <a:gd name="T7" fmla="*/ 0 h 340"/>
                <a:gd name="T8" fmla="*/ 0 w 340"/>
                <a:gd name="T9" fmla="*/ 340 h 340"/>
                <a:gd name="T10" fmla="*/ 304 w 340"/>
                <a:gd name="T11" fmla="*/ 251 h 340"/>
                <a:gd name="T12" fmla="*/ 35 w 340"/>
                <a:gd name="T13" fmla="*/ 251 h 340"/>
                <a:gd name="T14" fmla="*/ 35 w 340"/>
                <a:gd name="T15" fmla="*/ 36 h 340"/>
                <a:gd name="T16" fmla="*/ 304 w 340"/>
                <a:gd name="T17" fmla="*/ 36 h 340"/>
                <a:gd name="T18" fmla="*/ 304 w 340"/>
                <a:gd name="T19" fmla="*/ 25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0">
                  <a:moveTo>
                    <a:pt x="0" y="340"/>
                  </a:moveTo>
                  <a:lnTo>
                    <a:pt x="340" y="340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340"/>
                  </a:lnTo>
                  <a:close/>
                  <a:moveTo>
                    <a:pt x="304" y="251"/>
                  </a:moveTo>
                  <a:lnTo>
                    <a:pt x="35" y="251"/>
                  </a:lnTo>
                  <a:lnTo>
                    <a:pt x="35" y="36"/>
                  </a:lnTo>
                  <a:lnTo>
                    <a:pt x="304" y="36"/>
                  </a:lnTo>
                  <a:lnTo>
                    <a:pt x="304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60">
              <a:extLst>
                <a:ext uri="{FF2B5EF4-FFF2-40B4-BE49-F238E27FC236}">
                  <a16:creationId xmlns="" xmlns:a16="http://schemas.microsoft.com/office/drawing/2014/main" id="{FE939562-3D24-4360-A517-D1FC69B12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575" y="950913"/>
              <a:ext cx="631825" cy="569913"/>
            </a:xfrm>
            <a:custGeom>
              <a:avLst/>
              <a:gdLst>
                <a:gd name="T0" fmla="*/ 334 w 398"/>
                <a:gd name="T1" fmla="*/ 0 h 359"/>
                <a:gd name="T2" fmla="*/ 0 w 398"/>
                <a:gd name="T3" fmla="*/ 64 h 359"/>
                <a:gd name="T4" fmla="*/ 15 w 398"/>
                <a:gd name="T5" fmla="*/ 143 h 359"/>
                <a:gd name="T6" fmla="*/ 51 w 398"/>
                <a:gd name="T7" fmla="*/ 143 h 359"/>
                <a:gd name="T8" fmla="*/ 41 w 398"/>
                <a:gd name="T9" fmla="*/ 93 h 359"/>
                <a:gd name="T10" fmla="*/ 305 w 398"/>
                <a:gd name="T11" fmla="*/ 40 h 359"/>
                <a:gd name="T12" fmla="*/ 346 w 398"/>
                <a:gd name="T13" fmla="*/ 251 h 359"/>
                <a:gd name="T14" fmla="*/ 262 w 398"/>
                <a:gd name="T15" fmla="*/ 268 h 359"/>
                <a:gd name="T16" fmla="*/ 262 w 398"/>
                <a:gd name="T17" fmla="*/ 359 h 359"/>
                <a:gd name="T18" fmla="*/ 398 w 398"/>
                <a:gd name="T19" fmla="*/ 332 h 359"/>
                <a:gd name="T20" fmla="*/ 334 w 398"/>
                <a:gd name="T2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8" h="359">
                  <a:moveTo>
                    <a:pt x="334" y="0"/>
                  </a:moveTo>
                  <a:lnTo>
                    <a:pt x="0" y="64"/>
                  </a:lnTo>
                  <a:lnTo>
                    <a:pt x="15" y="143"/>
                  </a:lnTo>
                  <a:lnTo>
                    <a:pt x="51" y="143"/>
                  </a:lnTo>
                  <a:lnTo>
                    <a:pt x="41" y="93"/>
                  </a:lnTo>
                  <a:lnTo>
                    <a:pt x="305" y="40"/>
                  </a:lnTo>
                  <a:lnTo>
                    <a:pt x="346" y="251"/>
                  </a:lnTo>
                  <a:lnTo>
                    <a:pt x="262" y="268"/>
                  </a:lnTo>
                  <a:lnTo>
                    <a:pt x="262" y="359"/>
                  </a:lnTo>
                  <a:lnTo>
                    <a:pt x="398" y="332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4B26E340-B228-47C8-9723-1B8EAB1A098E}"/>
              </a:ext>
            </a:extLst>
          </p:cNvPr>
          <p:cNvSpPr/>
          <p:nvPr/>
        </p:nvSpPr>
        <p:spPr>
          <a:xfrm>
            <a:off x="148583" y="812165"/>
            <a:ext cx="6318702" cy="400559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457200" indent="-457200" algn="just" defTabSz="685800" rtl="0" fontAlgn="base">
              <a:lnSpc>
                <a:spcPct val="133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基于中红外光谱原油快评的优势</a:t>
            </a:r>
            <a:endParaRPr lang="en-US" altLang="zh-CN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137">
            <a:extLst>
              <a:ext uri="{FF2B5EF4-FFF2-40B4-BE49-F238E27FC236}">
                <a16:creationId xmlns="" xmlns:a16="http://schemas.microsoft.com/office/drawing/2014/main" id="{B0E85584-C24A-46FC-A6FB-B172E05BB1B7}"/>
              </a:ext>
            </a:extLst>
          </p:cNvPr>
          <p:cNvGrpSpPr/>
          <p:nvPr/>
        </p:nvGrpSpPr>
        <p:grpSpPr>
          <a:xfrm flipH="1">
            <a:off x="1954186" y="2777793"/>
            <a:ext cx="295007" cy="299198"/>
            <a:chOff x="1909763" y="950913"/>
            <a:chExt cx="782637" cy="793750"/>
          </a:xfrm>
          <a:solidFill>
            <a:schemeClr val="bg1"/>
          </a:solidFill>
        </p:grpSpPr>
        <p:sp>
          <p:nvSpPr>
            <p:cNvPr id="13" name="Freeform 59">
              <a:extLst>
                <a:ext uri="{FF2B5EF4-FFF2-40B4-BE49-F238E27FC236}">
                  <a16:creationId xmlns="" xmlns:a16="http://schemas.microsoft.com/office/drawing/2014/main" id="{F988FE45-E48D-4218-8AC8-BB865E57F3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9763" y="1204913"/>
              <a:ext cx="539750" cy="539750"/>
            </a:xfrm>
            <a:custGeom>
              <a:avLst/>
              <a:gdLst>
                <a:gd name="T0" fmla="*/ 0 w 340"/>
                <a:gd name="T1" fmla="*/ 340 h 340"/>
                <a:gd name="T2" fmla="*/ 340 w 340"/>
                <a:gd name="T3" fmla="*/ 340 h 340"/>
                <a:gd name="T4" fmla="*/ 340 w 340"/>
                <a:gd name="T5" fmla="*/ 0 h 340"/>
                <a:gd name="T6" fmla="*/ 0 w 340"/>
                <a:gd name="T7" fmla="*/ 0 h 340"/>
                <a:gd name="T8" fmla="*/ 0 w 340"/>
                <a:gd name="T9" fmla="*/ 340 h 340"/>
                <a:gd name="T10" fmla="*/ 304 w 340"/>
                <a:gd name="T11" fmla="*/ 251 h 340"/>
                <a:gd name="T12" fmla="*/ 35 w 340"/>
                <a:gd name="T13" fmla="*/ 251 h 340"/>
                <a:gd name="T14" fmla="*/ 35 w 340"/>
                <a:gd name="T15" fmla="*/ 36 h 340"/>
                <a:gd name="T16" fmla="*/ 304 w 340"/>
                <a:gd name="T17" fmla="*/ 36 h 340"/>
                <a:gd name="T18" fmla="*/ 304 w 340"/>
                <a:gd name="T19" fmla="*/ 25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0">
                  <a:moveTo>
                    <a:pt x="0" y="340"/>
                  </a:moveTo>
                  <a:lnTo>
                    <a:pt x="340" y="340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340"/>
                  </a:lnTo>
                  <a:close/>
                  <a:moveTo>
                    <a:pt x="304" y="251"/>
                  </a:moveTo>
                  <a:lnTo>
                    <a:pt x="35" y="251"/>
                  </a:lnTo>
                  <a:lnTo>
                    <a:pt x="35" y="36"/>
                  </a:lnTo>
                  <a:lnTo>
                    <a:pt x="304" y="36"/>
                  </a:lnTo>
                  <a:lnTo>
                    <a:pt x="304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60">
              <a:extLst>
                <a:ext uri="{FF2B5EF4-FFF2-40B4-BE49-F238E27FC236}">
                  <a16:creationId xmlns="" xmlns:a16="http://schemas.microsoft.com/office/drawing/2014/main" id="{5C1522AA-CD32-4385-AFDD-84F41C750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575" y="950913"/>
              <a:ext cx="631825" cy="569913"/>
            </a:xfrm>
            <a:custGeom>
              <a:avLst/>
              <a:gdLst>
                <a:gd name="T0" fmla="*/ 334 w 398"/>
                <a:gd name="T1" fmla="*/ 0 h 359"/>
                <a:gd name="T2" fmla="*/ 0 w 398"/>
                <a:gd name="T3" fmla="*/ 64 h 359"/>
                <a:gd name="T4" fmla="*/ 15 w 398"/>
                <a:gd name="T5" fmla="*/ 143 h 359"/>
                <a:gd name="T6" fmla="*/ 51 w 398"/>
                <a:gd name="T7" fmla="*/ 143 h 359"/>
                <a:gd name="T8" fmla="*/ 41 w 398"/>
                <a:gd name="T9" fmla="*/ 93 h 359"/>
                <a:gd name="T10" fmla="*/ 305 w 398"/>
                <a:gd name="T11" fmla="*/ 40 h 359"/>
                <a:gd name="T12" fmla="*/ 346 w 398"/>
                <a:gd name="T13" fmla="*/ 251 h 359"/>
                <a:gd name="T14" fmla="*/ 262 w 398"/>
                <a:gd name="T15" fmla="*/ 268 h 359"/>
                <a:gd name="T16" fmla="*/ 262 w 398"/>
                <a:gd name="T17" fmla="*/ 359 h 359"/>
                <a:gd name="T18" fmla="*/ 398 w 398"/>
                <a:gd name="T19" fmla="*/ 332 h 359"/>
                <a:gd name="T20" fmla="*/ 334 w 398"/>
                <a:gd name="T2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8" h="359">
                  <a:moveTo>
                    <a:pt x="334" y="0"/>
                  </a:moveTo>
                  <a:lnTo>
                    <a:pt x="0" y="64"/>
                  </a:lnTo>
                  <a:lnTo>
                    <a:pt x="15" y="143"/>
                  </a:lnTo>
                  <a:lnTo>
                    <a:pt x="51" y="143"/>
                  </a:lnTo>
                  <a:lnTo>
                    <a:pt x="41" y="93"/>
                  </a:lnTo>
                  <a:lnTo>
                    <a:pt x="305" y="40"/>
                  </a:lnTo>
                  <a:lnTo>
                    <a:pt x="346" y="251"/>
                  </a:lnTo>
                  <a:lnTo>
                    <a:pt x="262" y="268"/>
                  </a:lnTo>
                  <a:lnTo>
                    <a:pt x="262" y="359"/>
                  </a:lnTo>
                  <a:lnTo>
                    <a:pt x="398" y="332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15" name="图片 14" descr="图片包含 室内, 墙壁, 餐桌, 地板&#10;&#10;描述已自动生成">
            <a:extLst>
              <a:ext uri="{FF2B5EF4-FFF2-40B4-BE49-F238E27FC236}">
                <a16:creationId xmlns="" xmlns:a16="http://schemas.microsoft.com/office/drawing/2014/main" id="{34BD115D-3247-4E15-8213-26382567B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12" y="1408474"/>
            <a:ext cx="3019258" cy="187144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sp>
        <p:nvSpPr>
          <p:cNvPr id="18" name="文本框 5">
            <a:extLst>
              <a:ext uri="{FF2B5EF4-FFF2-40B4-BE49-F238E27FC236}">
                <a16:creationId xmlns="" xmlns:a16="http://schemas.microsoft.com/office/drawing/2014/main" id="{F6E3854D-350A-4965-BC1B-EE2473FE30EF}"/>
              </a:ext>
            </a:extLst>
          </p:cNvPr>
          <p:cNvSpPr txBox="1"/>
          <p:nvPr/>
        </p:nvSpPr>
        <p:spPr>
          <a:xfrm>
            <a:off x="218629" y="1225237"/>
            <a:ext cx="4689741" cy="22467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none" lIns="45718" tIns="45718" rIns="45718" bIns="45718" numCol="1" spcCol="21431" rtlCol="0" anchor="t">
            <a:spAutoFit/>
          </a:bodyPr>
          <a:lstStyle/>
          <a:p>
            <a:pPr marL="285736" indent="-285736" defTabSz="914355" latinLnBrk="1" hangingPunct="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1400" kern="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大多数有机物和无机物的基频吸收带都在中红外区</a:t>
            </a:r>
            <a:endParaRPr lang="en-US" altLang="zh-CN" sz="1400" kern="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  <a:p>
            <a:pPr marL="285736" indent="-285736" defTabSz="914355" latinLnBrk="1" hangingPunct="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1400" kern="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特征吸收峰明显</a:t>
            </a:r>
            <a:endParaRPr lang="en-US" altLang="zh-CN" sz="1400" kern="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  <a:p>
            <a:pPr marL="285736" indent="-285736" defTabSz="914355" latinLnBrk="1" hangingPunct="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1400" kern="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可得到更为丰富的原油组成信息（信息量大于近红外）</a:t>
            </a:r>
            <a:endParaRPr lang="en-US" altLang="zh-CN" sz="1400" kern="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  <a:p>
            <a:pPr marL="285736" indent="-285736" defTabSz="914355" latinLnBrk="1" hangingPunct="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1400" kern="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仪器技术成熟</a:t>
            </a:r>
            <a:endParaRPr lang="en-US" altLang="zh-CN" sz="1400" kern="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  <a:p>
            <a:pPr marL="285736" indent="-285736" defTabSz="914355" latinLnBrk="1" hangingPunct="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en-US" sz="1400" kern="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样品用量少、分析速度快</a:t>
            </a:r>
            <a:endParaRPr lang="en-US" altLang="zh-CN" sz="1400" kern="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elvetica"/>
              <a:sym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6234" y="3514326"/>
            <a:ext cx="8100089" cy="136447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34289" tIns="34289" rIns="34289" bIns="34289" numCol="1" spcCol="28575" rtlCol="0" anchor="t">
            <a:spAutoFit/>
          </a:bodyPr>
          <a:lstStyle/>
          <a:p>
            <a:pPr algn="l" defTabSz="685800" rtl="0" latinLnBrk="1" hangingPunct="0">
              <a:lnSpc>
                <a:spcPct val="125000"/>
              </a:lnSpc>
              <a:spcAft>
                <a:spcPts val="450"/>
              </a:spcAft>
            </a:pP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埃克森美孚、壳牌等国外企</a:t>
            </a:r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业采用基于</a:t>
            </a:r>
            <a:r>
              <a:rPr lang="en-US" altLang="zh-CN" sz="14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FT-IR</a:t>
            </a:r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中红外的快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评技术</a:t>
            </a:r>
            <a:endParaRPr lang="en-US" altLang="zh-CN" sz="1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 hangingPunct="0">
              <a:lnSpc>
                <a:spcPct val="125000"/>
              </a:lnSpc>
              <a:spcAft>
                <a:spcPts val="450"/>
              </a:spcAft>
            </a:pP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埃克森美孚专利：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US7904251B2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2006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US7389186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2008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US9244052B2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 hangingPunct="0">
              <a:lnSpc>
                <a:spcPct val="125000"/>
              </a:lnSpc>
              <a:spcAft>
                <a:spcPts val="450"/>
              </a:spcAft>
            </a:pP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壳牌专利：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WO2008135411A1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2008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2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 hangingPunct="0">
              <a:lnSpc>
                <a:spcPct val="125000"/>
              </a:lnSpc>
              <a:spcAft>
                <a:spcPts val="450"/>
              </a:spcAft>
            </a:pP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Helvetica"/>
              </a:rPr>
              <a:t>多达</a:t>
            </a:r>
            <a:r>
              <a:rPr lang="zh-CN" altLang="en-US" sz="15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十多项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Helvetica"/>
              </a:rPr>
              <a:t>专利、超过</a:t>
            </a:r>
            <a:r>
              <a:rPr lang="zh-CN" altLang="en-US" sz="15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十年</a:t>
            </a:r>
            <a:r>
              <a:rPr lang="zh-CN" altLang="en-US" sz="12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的技术发</a:t>
            </a:r>
            <a:r>
              <a:rPr lang="zh-CN" altLang="en-US" sz="1200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展，</a:t>
            </a:r>
            <a:r>
              <a:rPr lang="zh-CN" altLang="en-US" sz="15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已成熟应用</a:t>
            </a:r>
          </a:p>
        </p:txBody>
      </p:sp>
    </p:spTree>
    <p:extLst>
      <p:ext uri="{BB962C8B-B14F-4D97-AF65-F5344CB8AC3E}">
        <p14:creationId xmlns:p14="http://schemas.microsoft.com/office/powerpoint/2010/main" val="11880970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1.jpeg"/>
          <p:cNvPicPr/>
          <p:nvPr/>
        </p:nvPicPr>
        <p:blipFill rotWithShape="1">
          <a:blip r:embed="rId3"/>
          <a:srcRect r="-145" b="15761"/>
          <a:stretch/>
        </p:blipFill>
        <p:spPr>
          <a:xfrm>
            <a:off x="-10777" y="2"/>
            <a:ext cx="9191289" cy="5153025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-9525" y="-9525"/>
            <a:ext cx="9190800" cy="5151600"/>
          </a:xfrm>
          <a:prstGeom prst="rect">
            <a:avLst/>
          </a:prstGeom>
          <a:solidFill>
            <a:srgbClr val="30258C">
              <a:alpha val="51529"/>
            </a:srgb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4" name="Shape 84"/>
          <p:cNvSpPr/>
          <p:nvPr/>
        </p:nvSpPr>
        <p:spPr>
          <a:xfrm>
            <a:off x="3817116" y="-2"/>
            <a:ext cx="1402781" cy="593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0" y="0"/>
                </a:moveTo>
                <a:lnTo>
                  <a:pt x="21600" y="0"/>
                </a:lnTo>
                <a:cubicBezTo>
                  <a:pt x="21563" y="344"/>
                  <a:pt x="21499" y="661"/>
                  <a:pt x="21421" y="957"/>
                </a:cubicBezTo>
                <a:lnTo>
                  <a:pt x="17032" y="19108"/>
                </a:lnTo>
                <a:cubicBezTo>
                  <a:pt x="16849" y="19831"/>
                  <a:pt x="16593" y="20458"/>
                  <a:pt x="16266" y="20915"/>
                </a:cubicBezTo>
                <a:cubicBezTo>
                  <a:pt x="15923" y="21391"/>
                  <a:pt x="15548" y="21600"/>
                  <a:pt x="15173" y="21581"/>
                </a:cubicBezTo>
                <a:lnTo>
                  <a:pt x="6378" y="21581"/>
                </a:lnTo>
                <a:cubicBezTo>
                  <a:pt x="6027" y="21581"/>
                  <a:pt x="5660" y="21372"/>
                  <a:pt x="5333" y="20915"/>
                </a:cubicBezTo>
                <a:cubicBezTo>
                  <a:pt x="5006" y="20458"/>
                  <a:pt x="4742" y="19831"/>
                  <a:pt x="4567" y="19089"/>
                </a:cubicBezTo>
                <a:lnTo>
                  <a:pt x="153" y="862"/>
                </a:ln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84362" y="66071"/>
            <a:ext cx="881597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ctr" rtl="0" latinLnBrk="1" hangingPunct="0"/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71800" y="843558"/>
            <a:ext cx="3816424" cy="3748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marR="0" indent="-285750" algn="l" defTabSz="914400" rtl="0" fontAlgn="auto" latinLnBrk="1" hangingPunc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en-US" sz="22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辛孚分子炼油技术体系</a:t>
            </a:r>
            <a:endParaRPr kumimoji="0" lang="en-US" altLang="zh-CN" sz="2200" b="1" i="0" u="none" strike="noStrike" cap="none" spc="0" normalizeH="0" baseline="0" dirty="0" smtClean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285750" marR="0" indent="-285750" algn="l" defTabSz="914400" rtl="0" fontAlgn="auto" latinLnBrk="1" hangingPunc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en-US" sz="22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原油快评</a:t>
            </a:r>
            <a:endParaRPr kumimoji="0" lang="en-US" altLang="zh-CN" sz="2200" b="1" i="0" u="none" strike="noStrike" cap="none" spc="0" normalizeH="0" baseline="0" dirty="0" smtClean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285750" marR="0" indent="-285750" algn="l" defTabSz="914400" rtl="0" fontAlgn="auto" latinLnBrk="1" hangingPunc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en-US" sz="22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流程模拟系统</a:t>
            </a:r>
            <a:endParaRPr kumimoji="0" lang="en-US" altLang="zh-CN" sz="2200" b="1" i="0" u="none" strike="noStrike" cap="none" spc="0" normalizeH="0" baseline="0" dirty="0" smtClean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285750" marR="0" indent="-285750" algn="l" defTabSz="914400" rtl="0" fontAlgn="auto" latinLnBrk="1" hangingPunc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sz="22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zh-CN" altLang="en-US" sz="22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油调和系统</a:t>
            </a:r>
            <a:endParaRPr lang="en-US" altLang="zh-CN" sz="2200" b="1" dirty="0" smtClean="0">
              <a:solidFill>
                <a:schemeClr val="tx2">
                  <a:lumMod val="20000"/>
                  <a:lumOff val="8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marR="0" indent="-285750" algn="l" defTabSz="914400" rtl="0" fontAlgn="auto" latinLnBrk="1" hangingPunc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en-US" sz="2200" b="1" i="0" u="none" strike="noStrike" cap="none" spc="0" normalizeH="0" baseline="0" dirty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油</a:t>
            </a:r>
            <a:r>
              <a:rPr kumimoji="0" lang="zh-CN" altLang="en-US" sz="2200" b="1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品移动和汽柴油调和系统</a:t>
            </a:r>
            <a:endParaRPr kumimoji="0" lang="en-US" altLang="zh-CN" sz="2200" b="1" i="0" u="none" strike="noStrike" cap="none" spc="0" normalizeH="0" baseline="0" dirty="0" smtClean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285750" marR="0" indent="-285750" algn="l" defTabSz="914400" rtl="0" fontAlgn="auto" latinLnBrk="1" hangingPunct="0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Tx/>
              <a:buFont typeface="Wingdings" panose="05000000000000000000" pitchFamily="2" charset="2"/>
              <a:buChar char="n"/>
              <a:tabLst/>
            </a:pPr>
            <a:r>
              <a:rPr lang="zh-CN" altLang="en-US" sz="22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</a:t>
            </a:r>
            <a:r>
              <a:rPr lang="zh-CN" altLang="en-US" sz="2200" b="1" dirty="0" smtClean="0">
                <a:solidFill>
                  <a:schemeClr val="tx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孚业绩</a:t>
            </a:r>
            <a:endParaRPr kumimoji="0" lang="zh-CN" altLang="en-US" sz="2200" b="1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11760" y="967740"/>
            <a:ext cx="4608512" cy="576064"/>
          </a:xfrm>
          <a:prstGeom prst="roundRect">
            <a:avLst/>
          </a:prstGeom>
          <a:noFill/>
          <a:ln w="38100" cap="flat">
            <a:solidFill>
              <a:schemeClr val="accent6">
                <a:lumMod val="75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55786458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19988914-B381-4853-88A6-F4FB5D137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中红外光谱介绍</a:t>
            </a:r>
            <a:endParaRPr lang="en-US" dirty="0"/>
          </a:p>
        </p:txBody>
      </p:sp>
      <p:grpSp>
        <p:nvGrpSpPr>
          <p:cNvPr id="6" name="Group 137">
            <a:extLst>
              <a:ext uri="{FF2B5EF4-FFF2-40B4-BE49-F238E27FC236}">
                <a16:creationId xmlns="" xmlns:a16="http://schemas.microsoft.com/office/drawing/2014/main" id="{9C6B45EE-8EDC-4C04-9308-3AB5CB3C0E7D}"/>
              </a:ext>
            </a:extLst>
          </p:cNvPr>
          <p:cNvGrpSpPr/>
          <p:nvPr/>
        </p:nvGrpSpPr>
        <p:grpSpPr>
          <a:xfrm flipH="1">
            <a:off x="2039028" y="2673048"/>
            <a:ext cx="295007" cy="299198"/>
            <a:chOff x="1909763" y="950913"/>
            <a:chExt cx="782637" cy="793750"/>
          </a:xfrm>
          <a:solidFill>
            <a:schemeClr val="bg1"/>
          </a:solidFill>
        </p:grpSpPr>
        <p:sp>
          <p:nvSpPr>
            <p:cNvPr id="7" name="Freeform 59">
              <a:extLst>
                <a:ext uri="{FF2B5EF4-FFF2-40B4-BE49-F238E27FC236}">
                  <a16:creationId xmlns="" xmlns:a16="http://schemas.microsoft.com/office/drawing/2014/main" id="{60F583F3-38F8-4E4F-A5AE-CE551B71B5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9763" y="1204913"/>
              <a:ext cx="539750" cy="539750"/>
            </a:xfrm>
            <a:custGeom>
              <a:avLst/>
              <a:gdLst>
                <a:gd name="T0" fmla="*/ 0 w 340"/>
                <a:gd name="T1" fmla="*/ 340 h 340"/>
                <a:gd name="T2" fmla="*/ 340 w 340"/>
                <a:gd name="T3" fmla="*/ 340 h 340"/>
                <a:gd name="T4" fmla="*/ 340 w 340"/>
                <a:gd name="T5" fmla="*/ 0 h 340"/>
                <a:gd name="T6" fmla="*/ 0 w 340"/>
                <a:gd name="T7" fmla="*/ 0 h 340"/>
                <a:gd name="T8" fmla="*/ 0 w 340"/>
                <a:gd name="T9" fmla="*/ 340 h 340"/>
                <a:gd name="T10" fmla="*/ 304 w 340"/>
                <a:gd name="T11" fmla="*/ 251 h 340"/>
                <a:gd name="T12" fmla="*/ 35 w 340"/>
                <a:gd name="T13" fmla="*/ 251 h 340"/>
                <a:gd name="T14" fmla="*/ 35 w 340"/>
                <a:gd name="T15" fmla="*/ 36 h 340"/>
                <a:gd name="T16" fmla="*/ 304 w 340"/>
                <a:gd name="T17" fmla="*/ 36 h 340"/>
                <a:gd name="T18" fmla="*/ 304 w 340"/>
                <a:gd name="T19" fmla="*/ 25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0">
                  <a:moveTo>
                    <a:pt x="0" y="340"/>
                  </a:moveTo>
                  <a:lnTo>
                    <a:pt x="340" y="340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340"/>
                  </a:lnTo>
                  <a:close/>
                  <a:moveTo>
                    <a:pt x="304" y="251"/>
                  </a:moveTo>
                  <a:lnTo>
                    <a:pt x="35" y="251"/>
                  </a:lnTo>
                  <a:lnTo>
                    <a:pt x="35" y="36"/>
                  </a:lnTo>
                  <a:lnTo>
                    <a:pt x="304" y="36"/>
                  </a:lnTo>
                  <a:lnTo>
                    <a:pt x="304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60">
              <a:extLst>
                <a:ext uri="{FF2B5EF4-FFF2-40B4-BE49-F238E27FC236}">
                  <a16:creationId xmlns="" xmlns:a16="http://schemas.microsoft.com/office/drawing/2014/main" id="{FE939562-3D24-4360-A517-D1FC69B12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575" y="950913"/>
              <a:ext cx="631825" cy="569913"/>
            </a:xfrm>
            <a:custGeom>
              <a:avLst/>
              <a:gdLst>
                <a:gd name="T0" fmla="*/ 334 w 398"/>
                <a:gd name="T1" fmla="*/ 0 h 359"/>
                <a:gd name="T2" fmla="*/ 0 w 398"/>
                <a:gd name="T3" fmla="*/ 64 h 359"/>
                <a:gd name="T4" fmla="*/ 15 w 398"/>
                <a:gd name="T5" fmla="*/ 143 h 359"/>
                <a:gd name="T6" fmla="*/ 51 w 398"/>
                <a:gd name="T7" fmla="*/ 143 h 359"/>
                <a:gd name="T8" fmla="*/ 41 w 398"/>
                <a:gd name="T9" fmla="*/ 93 h 359"/>
                <a:gd name="T10" fmla="*/ 305 w 398"/>
                <a:gd name="T11" fmla="*/ 40 h 359"/>
                <a:gd name="T12" fmla="*/ 346 w 398"/>
                <a:gd name="T13" fmla="*/ 251 h 359"/>
                <a:gd name="T14" fmla="*/ 262 w 398"/>
                <a:gd name="T15" fmla="*/ 268 h 359"/>
                <a:gd name="T16" fmla="*/ 262 w 398"/>
                <a:gd name="T17" fmla="*/ 359 h 359"/>
                <a:gd name="T18" fmla="*/ 398 w 398"/>
                <a:gd name="T19" fmla="*/ 332 h 359"/>
                <a:gd name="T20" fmla="*/ 334 w 398"/>
                <a:gd name="T2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8" h="359">
                  <a:moveTo>
                    <a:pt x="334" y="0"/>
                  </a:moveTo>
                  <a:lnTo>
                    <a:pt x="0" y="64"/>
                  </a:lnTo>
                  <a:lnTo>
                    <a:pt x="15" y="143"/>
                  </a:lnTo>
                  <a:lnTo>
                    <a:pt x="51" y="143"/>
                  </a:lnTo>
                  <a:lnTo>
                    <a:pt x="41" y="93"/>
                  </a:lnTo>
                  <a:lnTo>
                    <a:pt x="305" y="40"/>
                  </a:lnTo>
                  <a:lnTo>
                    <a:pt x="346" y="251"/>
                  </a:lnTo>
                  <a:lnTo>
                    <a:pt x="262" y="268"/>
                  </a:lnTo>
                  <a:lnTo>
                    <a:pt x="262" y="359"/>
                  </a:lnTo>
                  <a:lnTo>
                    <a:pt x="398" y="332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4B26E340-B228-47C8-9723-1B8EAB1A098E}"/>
              </a:ext>
            </a:extLst>
          </p:cNvPr>
          <p:cNvSpPr/>
          <p:nvPr/>
        </p:nvSpPr>
        <p:spPr>
          <a:xfrm>
            <a:off x="148582" y="812165"/>
            <a:ext cx="8455866" cy="43768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457200" indent="-457200" algn="just" defTabSz="685800" rtl="0" fontAlgn="base">
              <a:lnSpc>
                <a:spcPct val="133000"/>
              </a:lnSpc>
              <a:spcBef>
                <a:spcPct val="30000"/>
              </a:spcBef>
              <a:spcAft>
                <a:spcPct val="0"/>
              </a:spcAft>
              <a:defRPr/>
            </a:pPr>
            <a:r>
              <a:rPr lang="zh-CN" altLang="en-US" b="1" kern="12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</a:t>
            </a:r>
            <a:r>
              <a:rPr lang="zh-CN" altLang="en-US" b="1" kern="12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zh-CN" altLang="en-US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中红外光谱原油快评的优</a:t>
            </a:r>
            <a:r>
              <a:rPr lang="zh-CN" altLang="en-US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势</a:t>
            </a:r>
            <a:r>
              <a:rPr lang="en-US" altLang="zh-CN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中红外谱图信息量大于近红外</a:t>
            </a:r>
            <a:endParaRPr lang="en-US" altLang="zh-CN" b="1" kern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137">
            <a:extLst>
              <a:ext uri="{FF2B5EF4-FFF2-40B4-BE49-F238E27FC236}">
                <a16:creationId xmlns="" xmlns:a16="http://schemas.microsoft.com/office/drawing/2014/main" id="{B0E85584-C24A-46FC-A6FB-B172E05BB1B7}"/>
              </a:ext>
            </a:extLst>
          </p:cNvPr>
          <p:cNvGrpSpPr/>
          <p:nvPr/>
        </p:nvGrpSpPr>
        <p:grpSpPr>
          <a:xfrm flipH="1">
            <a:off x="1954186" y="2849801"/>
            <a:ext cx="295007" cy="299198"/>
            <a:chOff x="1909763" y="950913"/>
            <a:chExt cx="782637" cy="793750"/>
          </a:xfrm>
          <a:solidFill>
            <a:schemeClr val="bg1"/>
          </a:solidFill>
        </p:grpSpPr>
        <p:sp>
          <p:nvSpPr>
            <p:cNvPr id="13" name="Freeform 59">
              <a:extLst>
                <a:ext uri="{FF2B5EF4-FFF2-40B4-BE49-F238E27FC236}">
                  <a16:creationId xmlns="" xmlns:a16="http://schemas.microsoft.com/office/drawing/2014/main" id="{F988FE45-E48D-4218-8AC8-BB865E57F3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9763" y="1204913"/>
              <a:ext cx="539750" cy="539750"/>
            </a:xfrm>
            <a:custGeom>
              <a:avLst/>
              <a:gdLst>
                <a:gd name="T0" fmla="*/ 0 w 340"/>
                <a:gd name="T1" fmla="*/ 340 h 340"/>
                <a:gd name="T2" fmla="*/ 340 w 340"/>
                <a:gd name="T3" fmla="*/ 340 h 340"/>
                <a:gd name="T4" fmla="*/ 340 w 340"/>
                <a:gd name="T5" fmla="*/ 0 h 340"/>
                <a:gd name="T6" fmla="*/ 0 w 340"/>
                <a:gd name="T7" fmla="*/ 0 h 340"/>
                <a:gd name="T8" fmla="*/ 0 w 340"/>
                <a:gd name="T9" fmla="*/ 340 h 340"/>
                <a:gd name="T10" fmla="*/ 304 w 340"/>
                <a:gd name="T11" fmla="*/ 251 h 340"/>
                <a:gd name="T12" fmla="*/ 35 w 340"/>
                <a:gd name="T13" fmla="*/ 251 h 340"/>
                <a:gd name="T14" fmla="*/ 35 w 340"/>
                <a:gd name="T15" fmla="*/ 36 h 340"/>
                <a:gd name="T16" fmla="*/ 304 w 340"/>
                <a:gd name="T17" fmla="*/ 36 h 340"/>
                <a:gd name="T18" fmla="*/ 304 w 340"/>
                <a:gd name="T19" fmla="*/ 25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0">
                  <a:moveTo>
                    <a:pt x="0" y="340"/>
                  </a:moveTo>
                  <a:lnTo>
                    <a:pt x="340" y="340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340"/>
                  </a:lnTo>
                  <a:close/>
                  <a:moveTo>
                    <a:pt x="304" y="251"/>
                  </a:moveTo>
                  <a:lnTo>
                    <a:pt x="35" y="251"/>
                  </a:lnTo>
                  <a:lnTo>
                    <a:pt x="35" y="36"/>
                  </a:lnTo>
                  <a:lnTo>
                    <a:pt x="304" y="36"/>
                  </a:lnTo>
                  <a:lnTo>
                    <a:pt x="304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60">
              <a:extLst>
                <a:ext uri="{FF2B5EF4-FFF2-40B4-BE49-F238E27FC236}">
                  <a16:creationId xmlns="" xmlns:a16="http://schemas.microsoft.com/office/drawing/2014/main" id="{5C1522AA-CD32-4385-AFDD-84F41C750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0575" y="950913"/>
              <a:ext cx="631825" cy="569913"/>
            </a:xfrm>
            <a:custGeom>
              <a:avLst/>
              <a:gdLst>
                <a:gd name="T0" fmla="*/ 334 w 398"/>
                <a:gd name="T1" fmla="*/ 0 h 359"/>
                <a:gd name="T2" fmla="*/ 0 w 398"/>
                <a:gd name="T3" fmla="*/ 64 h 359"/>
                <a:gd name="T4" fmla="*/ 15 w 398"/>
                <a:gd name="T5" fmla="*/ 143 h 359"/>
                <a:gd name="T6" fmla="*/ 51 w 398"/>
                <a:gd name="T7" fmla="*/ 143 h 359"/>
                <a:gd name="T8" fmla="*/ 41 w 398"/>
                <a:gd name="T9" fmla="*/ 93 h 359"/>
                <a:gd name="T10" fmla="*/ 305 w 398"/>
                <a:gd name="T11" fmla="*/ 40 h 359"/>
                <a:gd name="T12" fmla="*/ 346 w 398"/>
                <a:gd name="T13" fmla="*/ 251 h 359"/>
                <a:gd name="T14" fmla="*/ 262 w 398"/>
                <a:gd name="T15" fmla="*/ 268 h 359"/>
                <a:gd name="T16" fmla="*/ 262 w 398"/>
                <a:gd name="T17" fmla="*/ 359 h 359"/>
                <a:gd name="T18" fmla="*/ 398 w 398"/>
                <a:gd name="T19" fmla="*/ 332 h 359"/>
                <a:gd name="T20" fmla="*/ 334 w 398"/>
                <a:gd name="T2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8" h="359">
                  <a:moveTo>
                    <a:pt x="334" y="0"/>
                  </a:moveTo>
                  <a:lnTo>
                    <a:pt x="0" y="64"/>
                  </a:lnTo>
                  <a:lnTo>
                    <a:pt x="15" y="143"/>
                  </a:lnTo>
                  <a:lnTo>
                    <a:pt x="51" y="143"/>
                  </a:lnTo>
                  <a:lnTo>
                    <a:pt x="41" y="93"/>
                  </a:lnTo>
                  <a:lnTo>
                    <a:pt x="305" y="40"/>
                  </a:lnTo>
                  <a:lnTo>
                    <a:pt x="346" y="251"/>
                  </a:lnTo>
                  <a:lnTo>
                    <a:pt x="262" y="268"/>
                  </a:lnTo>
                  <a:lnTo>
                    <a:pt x="262" y="359"/>
                  </a:lnTo>
                  <a:lnTo>
                    <a:pt x="398" y="332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id-ID" sz="6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pic>
        <p:nvPicPr>
          <p:cNvPr id="5" name="图片 4" descr="图片包含 文字&#10;&#10;描述已自动生成">
            <a:extLst>
              <a:ext uri="{FF2B5EF4-FFF2-40B4-BE49-F238E27FC236}">
                <a16:creationId xmlns="" xmlns:a16="http://schemas.microsoft.com/office/drawing/2014/main" id="{71C6F2A0-36A7-4C6F-A908-F2CCE6A23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50" y="1520587"/>
            <a:ext cx="3464696" cy="2676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769C0BD1-F1F1-4384-A583-C4F512243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49" y="1284668"/>
            <a:ext cx="3638271" cy="2786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74127B91-AD37-46B9-B945-800B945D5799}"/>
              </a:ext>
            </a:extLst>
          </p:cNvPr>
          <p:cNvSpPr txBox="1"/>
          <p:nvPr/>
        </p:nvSpPr>
        <p:spPr>
          <a:xfrm>
            <a:off x="755576" y="4313735"/>
            <a:ext cx="3351770" cy="346247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34289" tIns="34289" rIns="34289" bIns="34289" numCol="1" spcCol="28575" rtlCol="0" anchor="t">
            <a:spAutoFit/>
          </a:bodyPr>
          <a:lstStyle/>
          <a:p>
            <a:pPr algn="ctr" defTabSz="685800" rtl="0" latinLnBrk="1" hangingPunct="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原油近红外光谱图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23F317C3-E189-4777-9E5E-FF3D0243B094}"/>
              </a:ext>
            </a:extLst>
          </p:cNvPr>
          <p:cNvSpPr txBox="1"/>
          <p:nvPr/>
        </p:nvSpPr>
        <p:spPr>
          <a:xfrm>
            <a:off x="4853500" y="4313735"/>
            <a:ext cx="3393922" cy="34624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34289" tIns="34289" rIns="34289" bIns="34289" numCol="1" spcCol="28575" rtlCol="0" anchor="t">
            <a:spAutoFit/>
          </a:bodyPr>
          <a:lstStyle/>
          <a:p>
            <a:pPr algn="ctr" defTabSz="685800" rtl="0" latinLnBrk="1" hangingPunct="0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原油中红外光谱图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右大括号 9">
            <a:extLst>
              <a:ext uri="{FF2B5EF4-FFF2-40B4-BE49-F238E27FC236}">
                <a16:creationId xmlns="" xmlns:a16="http://schemas.microsoft.com/office/drawing/2014/main" id="{51440028-0E48-4BEA-9735-A32236E73E85}"/>
              </a:ext>
            </a:extLst>
          </p:cNvPr>
          <p:cNvSpPr/>
          <p:nvPr/>
        </p:nvSpPr>
        <p:spPr>
          <a:xfrm rot="16200000">
            <a:off x="5725634" y="2672383"/>
            <a:ext cx="67783" cy="125034"/>
          </a:xfrm>
          <a:prstGeom prst="rightBrac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68579" tIns="34289" rIns="68579" bIns="34289" numCol="1" spcCol="28575" rtlCol="0" anchor="t">
            <a:noAutofit/>
          </a:bodyPr>
          <a:lstStyle/>
          <a:p>
            <a:pPr algn="l" defTabSz="685800" rtl="0" latinLnBrk="1" hangingPunct="0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="" xmlns:a16="http://schemas.microsoft.com/office/drawing/2014/main" id="{AB2115A6-DD43-41AD-9169-9569F4140CE4}"/>
              </a:ext>
            </a:extLst>
          </p:cNvPr>
          <p:cNvCxnSpPr/>
          <p:nvPr/>
        </p:nvCxnSpPr>
        <p:spPr>
          <a:xfrm flipV="1">
            <a:off x="5733607" y="2780461"/>
            <a:ext cx="27911" cy="368538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="" xmlns:a16="http://schemas.microsoft.com/office/drawing/2014/main" id="{6F5915A3-C83D-439D-964F-D4F7A264D6DE}"/>
              </a:ext>
            </a:extLst>
          </p:cNvPr>
          <p:cNvCxnSpPr/>
          <p:nvPr/>
        </p:nvCxnSpPr>
        <p:spPr>
          <a:xfrm>
            <a:off x="5759525" y="2780461"/>
            <a:ext cx="33890" cy="165084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76AB874E-9F65-447B-B5AD-DC944154CAB0}"/>
              </a:ext>
            </a:extLst>
          </p:cNvPr>
          <p:cNvSpPr txBox="1"/>
          <p:nvPr/>
        </p:nvSpPr>
        <p:spPr>
          <a:xfrm>
            <a:off x="5427714" y="2504804"/>
            <a:ext cx="1636005" cy="223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34289" tIns="34289" rIns="34289" bIns="34289" numCol="1" spcCol="28575" rtlCol="0" anchor="t">
            <a:spAutoFit/>
          </a:bodyPr>
          <a:lstStyle/>
          <a:p>
            <a:pPr algn="l" defTabSz="685800" rtl="0" latinLnBrk="1" hangingPunct="0"/>
            <a:r>
              <a:rPr lang="zh-CN" altLang="en-US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甲基、次甲基弯曲</a:t>
            </a:r>
          </a:p>
        </p:txBody>
      </p:sp>
      <p:sp>
        <p:nvSpPr>
          <p:cNvPr id="25" name="右大括号 24">
            <a:extLst>
              <a:ext uri="{FF2B5EF4-FFF2-40B4-BE49-F238E27FC236}">
                <a16:creationId xmlns="" xmlns:a16="http://schemas.microsoft.com/office/drawing/2014/main" id="{51795F91-7793-484E-80A1-67210DA66FFC}"/>
              </a:ext>
            </a:extLst>
          </p:cNvPr>
          <p:cNvSpPr/>
          <p:nvPr/>
        </p:nvSpPr>
        <p:spPr>
          <a:xfrm rot="16200000">
            <a:off x="5895756" y="3504381"/>
            <a:ext cx="67783" cy="125034"/>
          </a:xfrm>
          <a:prstGeom prst="rightBrac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68579" tIns="34289" rIns="68579" bIns="34289" numCol="1" spcCol="28575" rtlCol="0" anchor="t">
            <a:noAutofit/>
          </a:bodyPr>
          <a:lstStyle/>
          <a:p>
            <a:pPr algn="l" defTabSz="685800" rtl="0" latinLnBrk="1" hangingPunct="0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40D79379-5A99-4BF1-AB81-A26CA5BAF192}"/>
              </a:ext>
            </a:extLst>
          </p:cNvPr>
          <p:cNvSpPr txBox="1"/>
          <p:nvPr/>
        </p:nvSpPr>
        <p:spPr>
          <a:xfrm>
            <a:off x="5793415" y="3359871"/>
            <a:ext cx="1636005" cy="223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34289" tIns="34289" rIns="34289" bIns="34289" numCol="1" spcCol="28575" rtlCol="0" anchor="t">
            <a:spAutoFit/>
          </a:bodyPr>
          <a:lstStyle/>
          <a:p>
            <a:pPr algn="l" defTabSz="685800" rtl="0" latinLnBrk="1" hangingPunct="0"/>
            <a:r>
              <a:rPr lang="zh-CN" altLang="en-US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芳香环</a:t>
            </a:r>
            <a:r>
              <a:rPr lang="en-US" altLang="zh-CN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C=O</a:t>
            </a:r>
            <a:endParaRPr lang="zh-CN" altLang="en-US" sz="1000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右大括号 26">
            <a:extLst>
              <a:ext uri="{FF2B5EF4-FFF2-40B4-BE49-F238E27FC236}">
                <a16:creationId xmlns="" xmlns:a16="http://schemas.microsoft.com/office/drawing/2014/main" id="{D1E31519-E7B4-4B15-8C0E-AEBBBBD63C92}"/>
              </a:ext>
            </a:extLst>
          </p:cNvPr>
          <p:cNvSpPr/>
          <p:nvPr/>
        </p:nvSpPr>
        <p:spPr>
          <a:xfrm rot="16200000">
            <a:off x="6851104" y="1515859"/>
            <a:ext cx="67783" cy="125034"/>
          </a:xfrm>
          <a:prstGeom prst="rightBrac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68579" tIns="34289" rIns="68579" bIns="34289" numCol="1" spcCol="28575" rtlCol="0" anchor="t">
            <a:noAutofit/>
          </a:bodyPr>
          <a:lstStyle/>
          <a:p>
            <a:pPr algn="l" defTabSz="685800" rtl="0" latinLnBrk="1" hangingPunct="0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F69176A0-29AC-45FA-BF95-FD848696F496}"/>
              </a:ext>
            </a:extLst>
          </p:cNvPr>
          <p:cNvSpPr txBox="1"/>
          <p:nvPr/>
        </p:nvSpPr>
        <p:spPr>
          <a:xfrm>
            <a:off x="6611417" y="1382172"/>
            <a:ext cx="1636005" cy="223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34289" tIns="34289" rIns="34289" bIns="34289" numCol="1" spcCol="28575" rtlCol="0" anchor="t">
            <a:spAutoFit/>
          </a:bodyPr>
          <a:lstStyle/>
          <a:p>
            <a:pPr algn="l" defTabSz="685800" rtl="0" latinLnBrk="1" hangingPunct="0"/>
            <a:r>
              <a:rPr lang="zh-CN" altLang="en-US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芳香烃骨架振动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="" xmlns:a16="http://schemas.microsoft.com/office/drawing/2014/main" id="{D590A64D-BE18-482F-82B2-6213F358A6B6}"/>
              </a:ext>
            </a:extLst>
          </p:cNvPr>
          <p:cNvCxnSpPr/>
          <p:nvPr/>
        </p:nvCxnSpPr>
        <p:spPr>
          <a:xfrm flipV="1">
            <a:off x="5475169" y="3359871"/>
            <a:ext cx="65897" cy="173135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="" xmlns:a16="http://schemas.microsoft.com/office/drawing/2014/main" id="{276EF857-9587-48CC-B083-9FCFE50542F4}"/>
              </a:ext>
            </a:extLst>
          </p:cNvPr>
          <p:cNvCxnSpPr/>
          <p:nvPr/>
        </p:nvCxnSpPr>
        <p:spPr>
          <a:xfrm>
            <a:off x="5563780" y="3359871"/>
            <a:ext cx="24497" cy="173135"/>
          </a:xfrm>
          <a:prstGeom prst="lin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sp>
        <p:nvSpPr>
          <p:cNvPr id="35" name="右大括号 34">
            <a:extLst>
              <a:ext uri="{FF2B5EF4-FFF2-40B4-BE49-F238E27FC236}">
                <a16:creationId xmlns="" xmlns:a16="http://schemas.microsoft.com/office/drawing/2014/main" id="{9343F945-D3F3-4D3C-885F-C746D342106E}"/>
              </a:ext>
            </a:extLst>
          </p:cNvPr>
          <p:cNvSpPr/>
          <p:nvPr/>
        </p:nvSpPr>
        <p:spPr>
          <a:xfrm rot="16200000">
            <a:off x="5507175" y="3249764"/>
            <a:ext cx="67783" cy="125034"/>
          </a:xfrm>
          <a:prstGeom prst="rightBrac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68579" tIns="34289" rIns="68579" bIns="34289" numCol="1" spcCol="28575" rtlCol="0" anchor="t">
            <a:noAutofit/>
          </a:bodyPr>
          <a:lstStyle/>
          <a:p>
            <a:pPr algn="l" defTabSz="685800" rtl="0" latinLnBrk="1" hangingPunct="0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60D5EB14-0E34-47B4-B637-655CCA74410A}"/>
              </a:ext>
            </a:extLst>
          </p:cNvPr>
          <p:cNvSpPr txBox="1"/>
          <p:nvPr/>
        </p:nvSpPr>
        <p:spPr>
          <a:xfrm>
            <a:off x="5273837" y="3121285"/>
            <a:ext cx="1636005" cy="223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34289" tIns="34289" rIns="34289" bIns="34289" numCol="1" spcCol="28575" rtlCol="0" anchor="t">
            <a:spAutoFit/>
          </a:bodyPr>
          <a:lstStyle/>
          <a:p>
            <a:pPr algn="l" defTabSz="685800" rtl="0" latinLnBrk="1" hangingPunct="0"/>
            <a:r>
              <a:rPr lang="zh-CN" altLang="en-US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杂环分子</a:t>
            </a:r>
          </a:p>
        </p:txBody>
      </p:sp>
      <p:sp>
        <p:nvSpPr>
          <p:cNvPr id="37" name="右大括号 36">
            <a:extLst>
              <a:ext uri="{FF2B5EF4-FFF2-40B4-BE49-F238E27FC236}">
                <a16:creationId xmlns="" xmlns:a16="http://schemas.microsoft.com/office/drawing/2014/main" id="{403EE714-1B3E-41E6-AAE7-3FCF8C19AACE}"/>
              </a:ext>
            </a:extLst>
          </p:cNvPr>
          <p:cNvSpPr/>
          <p:nvPr/>
        </p:nvSpPr>
        <p:spPr>
          <a:xfrm rot="16200000">
            <a:off x="5258506" y="3030084"/>
            <a:ext cx="67783" cy="125034"/>
          </a:xfrm>
          <a:prstGeom prst="rightBrac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68579" tIns="34289" rIns="68579" bIns="34289" numCol="1" spcCol="28575" rtlCol="0" anchor="t">
            <a:noAutofit/>
          </a:bodyPr>
          <a:lstStyle/>
          <a:p>
            <a:pPr algn="l" defTabSz="685800" rtl="0" latinLnBrk="1" hangingPunct="0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179EAA18-31F9-4E7F-B3D7-5E1EF53A501F}"/>
              </a:ext>
            </a:extLst>
          </p:cNvPr>
          <p:cNvSpPr txBox="1"/>
          <p:nvPr/>
        </p:nvSpPr>
        <p:spPr>
          <a:xfrm>
            <a:off x="4853500" y="2835573"/>
            <a:ext cx="1636005" cy="22313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34289" tIns="34289" rIns="34289" bIns="34289" numCol="1" spcCol="28575" rtlCol="0" anchor="t">
            <a:spAutoFit/>
          </a:bodyPr>
          <a:lstStyle/>
          <a:p>
            <a:pPr algn="l" defTabSz="685800" rtl="0" latinLnBrk="1" hangingPunct="0"/>
            <a:r>
              <a:rPr lang="zh-CN" altLang="en-US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烷烃</a:t>
            </a:r>
            <a:r>
              <a:rPr lang="en-US" altLang="zh-CN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</a:t>
            </a:r>
            <a:r>
              <a:rPr lang="zh-CN" altLang="en-US" sz="100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伸缩</a:t>
            </a:r>
          </a:p>
        </p:txBody>
      </p:sp>
      <p:sp>
        <p:nvSpPr>
          <p:cNvPr id="40" name="右大括号 39">
            <a:extLst>
              <a:ext uri="{FF2B5EF4-FFF2-40B4-BE49-F238E27FC236}">
                <a16:creationId xmlns="" xmlns:a16="http://schemas.microsoft.com/office/drawing/2014/main" id="{6F2B025F-A0F5-4850-A476-1A97DA47F51F}"/>
              </a:ext>
            </a:extLst>
          </p:cNvPr>
          <p:cNvSpPr/>
          <p:nvPr/>
        </p:nvSpPr>
        <p:spPr>
          <a:xfrm rot="16200000">
            <a:off x="1190099" y="1495350"/>
            <a:ext cx="106357" cy="201789"/>
          </a:xfrm>
          <a:prstGeom prst="rightBrac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68579" tIns="34289" rIns="68579" bIns="34289" numCol="1" spcCol="28575" rtlCol="0" anchor="t">
            <a:noAutofit/>
          </a:bodyPr>
          <a:lstStyle/>
          <a:p>
            <a:pPr algn="l" defTabSz="685800" rtl="0" latinLnBrk="1" hangingPunct="0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="" xmlns:a16="http://schemas.microsoft.com/office/drawing/2014/main" id="{BC9A9A61-AE2C-43D0-A365-0075E11C73DB}"/>
              </a:ext>
            </a:extLst>
          </p:cNvPr>
          <p:cNvSpPr txBox="1"/>
          <p:nvPr/>
        </p:nvSpPr>
        <p:spPr>
          <a:xfrm>
            <a:off x="864921" y="1380411"/>
            <a:ext cx="1636005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34289" tIns="34289" rIns="34289" bIns="34289" numCol="1" spcCol="28575" rtlCol="0" anchor="t">
            <a:spAutoFit/>
          </a:bodyPr>
          <a:lstStyle/>
          <a:p>
            <a:pPr algn="l" defTabSz="685800" rtl="0" latinLnBrk="1" hangingPunct="0"/>
            <a:r>
              <a:rPr lang="zh-CN" altLang="en-US" sz="105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杂原子耦合吸收峰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="" xmlns:a16="http://schemas.microsoft.com/office/drawing/2014/main" id="{7DA08F59-3769-4330-B3F0-87AD4C85A6DD}"/>
              </a:ext>
            </a:extLst>
          </p:cNvPr>
          <p:cNvCxnSpPr/>
          <p:nvPr/>
        </p:nvCxnSpPr>
        <p:spPr>
          <a:xfrm flipV="1">
            <a:off x="3266519" y="2184272"/>
            <a:ext cx="104838" cy="78797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="" xmlns:a16="http://schemas.microsoft.com/office/drawing/2014/main" id="{1F97AC27-C489-4523-B99F-82FB44B162AE}"/>
              </a:ext>
            </a:extLst>
          </p:cNvPr>
          <p:cNvCxnSpPr/>
          <p:nvPr/>
        </p:nvCxnSpPr>
        <p:spPr>
          <a:xfrm flipH="1" flipV="1">
            <a:off x="3382893" y="2215302"/>
            <a:ext cx="212543" cy="756944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="" xmlns:a16="http://schemas.microsoft.com/office/drawing/2014/main" id="{98B47956-42A3-4D96-AF81-AFE862896B84}"/>
              </a:ext>
            </a:extLst>
          </p:cNvPr>
          <p:cNvCxnSpPr>
            <a:cxnSpLocks/>
          </p:cNvCxnSpPr>
          <p:nvPr/>
        </p:nvCxnSpPr>
        <p:spPr>
          <a:xfrm flipH="1" flipV="1">
            <a:off x="3371358" y="2184273"/>
            <a:ext cx="400978" cy="1128008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sp>
        <p:nvSpPr>
          <p:cNvPr id="49" name="文本框 48">
            <a:extLst>
              <a:ext uri="{FF2B5EF4-FFF2-40B4-BE49-F238E27FC236}">
                <a16:creationId xmlns="" xmlns:a16="http://schemas.microsoft.com/office/drawing/2014/main" id="{8532557E-A6D5-4536-952E-457382F94E4A}"/>
              </a:ext>
            </a:extLst>
          </p:cNvPr>
          <p:cNvSpPr txBox="1"/>
          <p:nvPr/>
        </p:nvSpPr>
        <p:spPr>
          <a:xfrm>
            <a:off x="2951298" y="1984472"/>
            <a:ext cx="818002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34289" tIns="34289" rIns="34289" bIns="34289" numCol="1" spcCol="28575" rtlCol="0" anchor="t">
            <a:spAutoFit/>
          </a:bodyPr>
          <a:lstStyle/>
          <a:p>
            <a:pPr algn="ctr" defTabSz="685800" rtl="0" latinLnBrk="1" hangingPunct="0"/>
            <a:r>
              <a:rPr lang="zh-CN" altLang="en-US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基线漂移</a:t>
            </a:r>
          </a:p>
        </p:txBody>
      </p:sp>
      <p:sp>
        <p:nvSpPr>
          <p:cNvPr id="50" name="右大括号 49">
            <a:extLst>
              <a:ext uri="{FF2B5EF4-FFF2-40B4-BE49-F238E27FC236}">
                <a16:creationId xmlns="" xmlns:a16="http://schemas.microsoft.com/office/drawing/2014/main" id="{2061E830-3D1E-4A42-B878-71001577B0CE}"/>
              </a:ext>
            </a:extLst>
          </p:cNvPr>
          <p:cNvSpPr/>
          <p:nvPr/>
        </p:nvSpPr>
        <p:spPr>
          <a:xfrm rot="16200000">
            <a:off x="1916555" y="2862803"/>
            <a:ext cx="106357" cy="201789"/>
          </a:xfrm>
          <a:prstGeom prst="rightBrace">
            <a:avLst/>
          </a:prstGeom>
          <a:noFill/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68579" tIns="34289" rIns="68579" bIns="34289" numCol="1" spcCol="28575" rtlCol="0" anchor="t">
            <a:noAutofit/>
          </a:bodyPr>
          <a:lstStyle/>
          <a:p>
            <a:pPr algn="l" defTabSz="685800" rtl="0" latinLnBrk="1" hangingPunct="0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="" xmlns:a16="http://schemas.microsoft.com/office/drawing/2014/main" id="{EE59B67F-C654-41B7-ADC7-DDBDB81B3D62}"/>
              </a:ext>
            </a:extLst>
          </p:cNvPr>
          <p:cNvSpPr txBox="1"/>
          <p:nvPr/>
        </p:nvSpPr>
        <p:spPr>
          <a:xfrm>
            <a:off x="1414305" y="2672621"/>
            <a:ext cx="1636005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34289" tIns="34289" rIns="34289" bIns="34289" numCol="1" spcCol="28575" rtlCol="0" anchor="t">
            <a:spAutoFit/>
          </a:bodyPr>
          <a:lstStyle/>
          <a:p>
            <a:pPr algn="l" defTabSz="685800" rtl="0" latinLnBrk="1" hangingPunct="0"/>
            <a:r>
              <a:rPr lang="zh-CN" altLang="en-US" sz="105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杂环分子与</a:t>
            </a:r>
            <a:r>
              <a:rPr lang="en-US" altLang="zh-CN" sz="105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</a:t>
            </a:r>
            <a:r>
              <a:rPr lang="zh-CN" altLang="en-US" sz="1050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伸缩重叠</a:t>
            </a:r>
          </a:p>
        </p:txBody>
      </p:sp>
    </p:spTree>
    <p:extLst>
      <p:ext uri="{BB962C8B-B14F-4D97-AF65-F5344CB8AC3E}">
        <p14:creationId xmlns:p14="http://schemas.microsoft.com/office/powerpoint/2010/main" val="3458984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辛孚快评、原油数据库、专业软件</a:t>
            </a:r>
            <a:r>
              <a:rPr lang="en-US" altLang="zh-CN" dirty="0" smtClean="0"/>
              <a:t>SP-CLEVA</a:t>
            </a:r>
            <a:r>
              <a:rPr lang="zh-CN" altLang="en-US" dirty="0" smtClean="0"/>
              <a:t>应</a:t>
            </a:r>
            <a:r>
              <a:rPr lang="zh-CN" altLang="en-US" dirty="0"/>
              <a:t>用案例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467544" y="771551"/>
            <a:ext cx="8136904" cy="4032448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dirty="0"/>
              <a:t>九江石化</a:t>
            </a:r>
            <a:endParaRPr lang="en-US" altLang="zh-CN" sz="1600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zh-CN" altLang="en-US" sz="1400" dirty="0" smtClean="0"/>
              <a:t>原油数据库</a:t>
            </a:r>
            <a:r>
              <a:rPr lang="en-US" altLang="zh-CN" sz="1400" dirty="0" smtClean="0"/>
              <a:t>+</a:t>
            </a:r>
            <a:r>
              <a:rPr lang="zh-CN" altLang="en-US" sz="1400" dirty="0" smtClean="0"/>
              <a:t>专业软件</a:t>
            </a:r>
            <a:r>
              <a:rPr lang="en-US" altLang="zh-CN" sz="1400" dirty="0" smtClean="0"/>
              <a:t>SP-CLEVA</a:t>
            </a:r>
            <a:r>
              <a:rPr lang="zh-CN" altLang="en-US" sz="1400" dirty="0" smtClean="0"/>
              <a:t>（与九江石化已有的核</a:t>
            </a:r>
            <a:r>
              <a:rPr lang="zh-CN" altLang="en-US" sz="1400" dirty="0"/>
              <a:t>磁快评相结</a:t>
            </a:r>
            <a:r>
              <a:rPr lang="zh-CN" altLang="en-US" sz="1400" dirty="0" smtClean="0"/>
              <a:t>合）</a:t>
            </a:r>
            <a:endParaRPr lang="en-US" altLang="zh-CN" sz="1400" dirty="0"/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dirty="0"/>
              <a:t>山东京博石化</a:t>
            </a:r>
            <a:endParaRPr lang="en-US" altLang="zh-CN" sz="1600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zh-CN" altLang="en-US" sz="1400" dirty="0"/>
              <a:t>原油快评整体方</a:t>
            </a:r>
            <a:r>
              <a:rPr lang="zh-CN" altLang="en-US" sz="1400" dirty="0" smtClean="0"/>
              <a:t>案</a:t>
            </a:r>
            <a:endParaRPr lang="en-US" altLang="zh-CN" sz="1400" dirty="0" smtClean="0"/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dirty="0"/>
              <a:t>中国石油规划总院</a:t>
            </a:r>
            <a:endParaRPr lang="en-US" altLang="zh-CN" sz="1600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zh-CN" altLang="en-US" sz="1400" dirty="0" smtClean="0"/>
              <a:t>原油数据库</a:t>
            </a:r>
            <a:r>
              <a:rPr lang="en-US" altLang="zh-CN" sz="1400" dirty="0" smtClean="0"/>
              <a:t>+</a:t>
            </a:r>
            <a:r>
              <a:rPr lang="zh-CN" altLang="en-US" sz="1400" dirty="0" smtClean="0"/>
              <a:t>专业软件</a:t>
            </a:r>
            <a:r>
              <a:rPr lang="en-US" altLang="zh-CN" sz="1400" dirty="0" smtClean="0"/>
              <a:t>SP-CLEVA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dirty="0" smtClean="0"/>
              <a:t>海南炼化</a:t>
            </a:r>
            <a:endParaRPr lang="en-US" altLang="zh-CN" sz="1600" dirty="0" smtClean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zh-CN" altLang="en-US" sz="1400" dirty="0" smtClean="0"/>
              <a:t>原油数据库</a:t>
            </a:r>
            <a:r>
              <a:rPr lang="en-US" altLang="zh-CN" sz="1400" dirty="0" smtClean="0"/>
              <a:t>+</a:t>
            </a:r>
            <a:r>
              <a:rPr lang="zh-CN" altLang="en-US" sz="1400" dirty="0" smtClean="0"/>
              <a:t>专</a:t>
            </a:r>
            <a:r>
              <a:rPr lang="zh-CN" altLang="en-US" sz="1400" dirty="0"/>
              <a:t>业软件</a:t>
            </a:r>
            <a:r>
              <a:rPr lang="en-US" altLang="zh-CN" sz="1400" dirty="0" smtClean="0"/>
              <a:t>SP-CLEVA</a:t>
            </a:r>
            <a:endParaRPr lang="en-US" altLang="zh-CN" sz="1400" dirty="0"/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dirty="0" smtClean="0"/>
              <a:t>中</a:t>
            </a:r>
            <a:r>
              <a:rPr lang="zh-CN" altLang="en-US" sz="1600" dirty="0"/>
              <a:t>海油炼化公司</a:t>
            </a:r>
            <a:endParaRPr lang="en-US" altLang="zh-CN" sz="1600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zh-CN" altLang="en-US" sz="1400" dirty="0" smtClean="0"/>
              <a:t>原油数据库</a:t>
            </a:r>
            <a:r>
              <a:rPr lang="en-US" altLang="zh-CN" sz="1400" dirty="0" smtClean="0"/>
              <a:t>+</a:t>
            </a:r>
            <a:r>
              <a:rPr lang="zh-CN" altLang="en-US" sz="1400" dirty="0" smtClean="0"/>
              <a:t>专业软件</a:t>
            </a:r>
            <a:r>
              <a:rPr lang="en-US" altLang="zh-CN" sz="1400" dirty="0" smtClean="0"/>
              <a:t>SP-CLEVA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8998560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1.jpeg"/>
          <p:cNvPicPr/>
          <p:nvPr/>
        </p:nvPicPr>
        <p:blipFill rotWithShape="1">
          <a:blip r:embed="rId3"/>
          <a:srcRect r="-145" b="15761"/>
          <a:stretch/>
        </p:blipFill>
        <p:spPr>
          <a:xfrm>
            <a:off x="-10777" y="2"/>
            <a:ext cx="9191289" cy="5153025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-9525" y="-9525"/>
            <a:ext cx="9190800" cy="5151600"/>
          </a:xfrm>
          <a:prstGeom prst="rect">
            <a:avLst/>
          </a:prstGeom>
          <a:solidFill>
            <a:srgbClr val="30258C">
              <a:alpha val="51529"/>
            </a:srgb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4" name="Shape 84"/>
          <p:cNvSpPr/>
          <p:nvPr/>
        </p:nvSpPr>
        <p:spPr>
          <a:xfrm>
            <a:off x="3817116" y="-2"/>
            <a:ext cx="1402781" cy="593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0" y="0"/>
                </a:moveTo>
                <a:lnTo>
                  <a:pt x="21600" y="0"/>
                </a:lnTo>
                <a:cubicBezTo>
                  <a:pt x="21563" y="344"/>
                  <a:pt x="21499" y="661"/>
                  <a:pt x="21421" y="957"/>
                </a:cubicBezTo>
                <a:lnTo>
                  <a:pt x="17032" y="19108"/>
                </a:lnTo>
                <a:cubicBezTo>
                  <a:pt x="16849" y="19831"/>
                  <a:pt x="16593" y="20458"/>
                  <a:pt x="16266" y="20915"/>
                </a:cubicBezTo>
                <a:cubicBezTo>
                  <a:pt x="15923" y="21391"/>
                  <a:pt x="15548" y="21600"/>
                  <a:pt x="15173" y="21581"/>
                </a:cubicBezTo>
                <a:lnTo>
                  <a:pt x="6378" y="21581"/>
                </a:lnTo>
                <a:cubicBezTo>
                  <a:pt x="6027" y="21581"/>
                  <a:pt x="5660" y="21372"/>
                  <a:pt x="5333" y="20915"/>
                </a:cubicBezTo>
                <a:cubicBezTo>
                  <a:pt x="5006" y="20458"/>
                  <a:pt x="4742" y="19831"/>
                  <a:pt x="4567" y="19089"/>
                </a:cubicBezTo>
                <a:lnTo>
                  <a:pt x="153" y="862"/>
                </a:ln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84362" y="66071"/>
            <a:ext cx="881597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ctr" rtl="0" latinLnBrk="1" hangingPunct="0"/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71800" y="843558"/>
            <a:ext cx="3816424" cy="3748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indent="-285750" algn="l" rtl="0" latinLnBrk="1" hangingPunct="0">
              <a:lnSpc>
                <a:spcPct val="180000"/>
              </a:lnSpc>
              <a:buClr>
                <a:srgbClr val="4BACC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辛孚分子炼油技术体系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F7964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原油快评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F7964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流程模拟系统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F7964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油调和系统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F7964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</a:t>
            </a: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品移动和汽柴油调和系统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4BACC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</a:t>
            </a: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孚业绩</a:t>
            </a:r>
            <a:endParaRPr lang="zh-CN" altLang="en-US" sz="2200" b="1" dirty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11760" y="2173610"/>
            <a:ext cx="4608512" cy="576064"/>
          </a:xfrm>
          <a:prstGeom prst="roundRect">
            <a:avLst/>
          </a:prstGeom>
          <a:noFill/>
          <a:ln w="38100" cap="flat">
            <a:solidFill>
              <a:schemeClr val="accent6">
                <a:lumMod val="75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l" rtl="0" latinLnBrk="1" hangingPunct="0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579511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</a:t>
            </a:r>
            <a:r>
              <a:rPr lang="zh-CN" altLang="en-US" dirty="0" smtClean="0"/>
              <a:t>孚分子级流程模拟与优</a:t>
            </a:r>
            <a:r>
              <a:rPr lang="zh-CN" altLang="en-US" dirty="0"/>
              <a:t>化系</a:t>
            </a:r>
            <a:r>
              <a:rPr lang="zh-CN" altLang="en-US" dirty="0" smtClean="0"/>
              <a:t>列产</a:t>
            </a:r>
            <a:r>
              <a:rPr lang="zh-CN" altLang="en-US" dirty="0"/>
              <a:t>品</a:t>
            </a:r>
          </a:p>
        </p:txBody>
      </p:sp>
      <p:sp>
        <p:nvSpPr>
          <p:cNvPr id="19" name="任意多边形 18"/>
          <p:cNvSpPr/>
          <p:nvPr/>
        </p:nvSpPr>
        <p:spPr>
          <a:xfrm rot="20237201">
            <a:off x="998729" y="1434577"/>
            <a:ext cx="932085" cy="311618"/>
          </a:xfrm>
          <a:custGeom>
            <a:avLst/>
            <a:gdLst>
              <a:gd name="connsiteX0" fmla="*/ 0 w 2008909"/>
              <a:gd name="connsiteY0" fmla="*/ 561109 h 561109"/>
              <a:gd name="connsiteX1" fmla="*/ 1433946 w 2008909"/>
              <a:gd name="connsiteY1" fmla="*/ 173182 h 561109"/>
              <a:gd name="connsiteX2" fmla="*/ 1281546 w 2008909"/>
              <a:gd name="connsiteY2" fmla="*/ 0 h 561109"/>
              <a:gd name="connsiteX3" fmla="*/ 2008909 w 2008909"/>
              <a:gd name="connsiteY3" fmla="*/ 96982 h 561109"/>
              <a:gd name="connsiteX4" fmla="*/ 1724891 w 2008909"/>
              <a:gd name="connsiteY4" fmla="*/ 471054 h 561109"/>
              <a:gd name="connsiteX5" fmla="*/ 1558637 w 2008909"/>
              <a:gd name="connsiteY5" fmla="*/ 304800 h 561109"/>
              <a:gd name="connsiteX6" fmla="*/ 0 w 2008909"/>
              <a:gd name="connsiteY6" fmla="*/ 561109 h 5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909" h="561109">
                <a:moveTo>
                  <a:pt x="0" y="561109"/>
                </a:moveTo>
                <a:lnTo>
                  <a:pt x="1433946" y="173182"/>
                </a:lnTo>
                <a:lnTo>
                  <a:pt x="1281546" y="0"/>
                </a:lnTo>
                <a:lnTo>
                  <a:pt x="2008909" y="96982"/>
                </a:lnTo>
                <a:lnTo>
                  <a:pt x="1724891" y="471054"/>
                </a:lnTo>
                <a:lnTo>
                  <a:pt x="1558637" y="304800"/>
                </a:lnTo>
                <a:lnTo>
                  <a:pt x="0" y="56110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0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ctr">
            <a:spAutoFit/>
          </a:bodyPr>
          <a:lstStyle/>
          <a:p>
            <a:pPr algn="l" defTabSz="914153" rtl="0" latinLnBrk="1" hangingPunct="0"/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 rot="21255052">
            <a:off x="2055557" y="1744282"/>
            <a:ext cx="1275727" cy="311618"/>
          </a:xfrm>
          <a:custGeom>
            <a:avLst/>
            <a:gdLst>
              <a:gd name="connsiteX0" fmla="*/ 0 w 2008909"/>
              <a:gd name="connsiteY0" fmla="*/ 561109 h 561109"/>
              <a:gd name="connsiteX1" fmla="*/ 1433946 w 2008909"/>
              <a:gd name="connsiteY1" fmla="*/ 173182 h 561109"/>
              <a:gd name="connsiteX2" fmla="*/ 1281546 w 2008909"/>
              <a:gd name="connsiteY2" fmla="*/ 0 h 561109"/>
              <a:gd name="connsiteX3" fmla="*/ 2008909 w 2008909"/>
              <a:gd name="connsiteY3" fmla="*/ 96982 h 561109"/>
              <a:gd name="connsiteX4" fmla="*/ 1724891 w 2008909"/>
              <a:gd name="connsiteY4" fmla="*/ 471054 h 561109"/>
              <a:gd name="connsiteX5" fmla="*/ 1558637 w 2008909"/>
              <a:gd name="connsiteY5" fmla="*/ 304800 h 561109"/>
              <a:gd name="connsiteX6" fmla="*/ 0 w 2008909"/>
              <a:gd name="connsiteY6" fmla="*/ 561109 h 5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909" h="561109">
                <a:moveTo>
                  <a:pt x="0" y="561109"/>
                </a:moveTo>
                <a:lnTo>
                  <a:pt x="1433946" y="173182"/>
                </a:lnTo>
                <a:lnTo>
                  <a:pt x="1281546" y="0"/>
                </a:lnTo>
                <a:lnTo>
                  <a:pt x="2008909" y="96982"/>
                </a:lnTo>
                <a:lnTo>
                  <a:pt x="1724891" y="471054"/>
                </a:lnTo>
                <a:lnTo>
                  <a:pt x="1558637" y="304800"/>
                </a:lnTo>
                <a:lnTo>
                  <a:pt x="0" y="56110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0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ctr">
            <a:spAutoFit/>
          </a:bodyPr>
          <a:lstStyle/>
          <a:p>
            <a:pPr algn="l" defTabSz="914153" rtl="0" latinLnBrk="1" hangingPunct="0"/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 rot="661783">
            <a:off x="2086355" y="2600203"/>
            <a:ext cx="2917299" cy="311618"/>
          </a:xfrm>
          <a:custGeom>
            <a:avLst/>
            <a:gdLst>
              <a:gd name="connsiteX0" fmla="*/ 0 w 2008909"/>
              <a:gd name="connsiteY0" fmla="*/ 561109 h 561109"/>
              <a:gd name="connsiteX1" fmla="*/ 1433946 w 2008909"/>
              <a:gd name="connsiteY1" fmla="*/ 173182 h 561109"/>
              <a:gd name="connsiteX2" fmla="*/ 1281546 w 2008909"/>
              <a:gd name="connsiteY2" fmla="*/ 0 h 561109"/>
              <a:gd name="connsiteX3" fmla="*/ 2008909 w 2008909"/>
              <a:gd name="connsiteY3" fmla="*/ 96982 h 561109"/>
              <a:gd name="connsiteX4" fmla="*/ 1724891 w 2008909"/>
              <a:gd name="connsiteY4" fmla="*/ 471054 h 561109"/>
              <a:gd name="connsiteX5" fmla="*/ 1558637 w 2008909"/>
              <a:gd name="connsiteY5" fmla="*/ 304800 h 561109"/>
              <a:gd name="connsiteX6" fmla="*/ 0 w 2008909"/>
              <a:gd name="connsiteY6" fmla="*/ 561109 h 5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909" h="561109">
                <a:moveTo>
                  <a:pt x="0" y="561109"/>
                </a:moveTo>
                <a:lnTo>
                  <a:pt x="1433946" y="173182"/>
                </a:lnTo>
                <a:lnTo>
                  <a:pt x="1281546" y="0"/>
                </a:lnTo>
                <a:lnTo>
                  <a:pt x="2008909" y="96982"/>
                </a:lnTo>
                <a:lnTo>
                  <a:pt x="1724891" y="471054"/>
                </a:lnTo>
                <a:lnTo>
                  <a:pt x="1558637" y="304800"/>
                </a:lnTo>
                <a:lnTo>
                  <a:pt x="0" y="56110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0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ctr">
            <a:spAutoFit/>
          </a:bodyPr>
          <a:lstStyle/>
          <a:p>
            <a:pPr algn="l" defTabSz="914153" rtl="0" latinLnBrk="1" hangingPunct="0"/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 rot="2569633">
            <a:off x="1736766" y="3734143"/>
            <a:ext cx="804529" cy="311618"/>
          </a:xfrm>
          <a:custGeom>
            <a:avLst/>
            <a:gdLst>
              <a:gd name="connsiteX0" fmla="*/ 0 w 2008909"/>
              <a:gd name="connsiteY0" fmla="*/ 561109 h 561109"/>
              <a:gd name="connsiteX1" fmla="*/ 1433946 w 2008909"/>
              <a:gd name="connsiteY1" fmla="*/ 173182 h 561109"/>
              <a:gd name="connsiteX2" fmla="*/ 1281546 w 2008909"/>
              <a:gd name="connsiteY2" fmla="*/ 0 h 561109"/>
              <a:gd name="connsiteX3" fmla="*/ 2008909 w 2008909"/>
              <a:gd name="connsiteY3" fmla="*/ 96982 h 561109"/>
              <a:gd name="connsiteX4" fmla="*/ 1724891 w 2008909"/>
              <a:gd name="connsiteY4" fmla="*/ 471054 h 561109"/>
              <a:gd name="connsiteX5" fmla="*/ 1558637 w 2008909"/>
              <a:gd name="connsiteY5" fmla="*/ 304800 h 561109"/>
              <a:gd name="connsiteX6" fmla="*/ 0 w 2008909"/>
              <a:gd name="connsiteY6" fmla="*/ 561109 h 5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909" h="561109">
                <a:moveTo>
                  <a:pt x="0" y="561109"/>
                </a:moveTo>
                <a:lnTo>
                  <a:pt x="1433946" y="173182"/>
                </a:lnTo>
                <a:lnTo>
                  <a:pt x="1281546" y="0"/>
                </a:lnTo>
                <a:lnTo>
                  <a:pt x="2008909" y="96982"/>
                </a:lnTo>
                <a:lnTo>
                  <a:pt x="1724891" y="471054"/>
                </a:lnTo>
                <a:lnTo>
                  <a:pt x="1558637" y="304800"/>
                </a:lnTo>
                <a:lnTo>
                  <a:pt x="0" y="56110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0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ctr">
            <a:spAutoFit/>
          </a:bodyPr>
          <a:lstStyle/>
          <a:p>
            <a:pPr algn="l" defTabSz="914153" rtl="0" latinLnBrk="1" hangingPunct="0"/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20019353">
            <a:off x="4047748" y="3759223"/>
            <a:ext cx="1033718" cy="311618"/>
          </a:xfrm>
          <a:custGeom>
            <a:avLst/>
            <a:gdLst>
              <a:gd name="connsiteX0" fmla="*/ 0 w 2008909"/>
              <a:gd name="connsiteY0" fmla="*/ 561109 h 561109"/>
              <a:gd name="connsiteX1" fmla="*/ 1433946 w 2008909"/>
              <a:gd name="connsiteY1" fmla="*/ 173182 h 561109"/>
              <a:gd name="connsiteX2" fmla="*/ 1281546 w 2008909"/>
              <a:gd name="connsiteY2" fmla="*/ 0 h 561109"/>
              <a:gd name="connsiteX3" fmla="*/ 2008909 w 2008909"/>
              <a:gd name="connsiteY3" fmla="*/ 96982 h 561109"/>
              <a:gd name="connsiteX4" fmla="*/ 1724891 w 2008909"/>
              <a:gd name="connsiteY4" fmla="*/ 471054 h 561109"/>
              <a:gd name="connsiteX5" fmla="*/ 1558637 w 2008909"/>
              <a:gd name="connsiteY5" fmla="*/ 304800 h 561109"/>
              <a:gd name="connsiteX6" fmla="*/ 0 w 2008909"/>
              <a:gd name="connsiteY6" fmla="*/ 561109 h 5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909" h="561109">
                <a:moveTo>
                  <a:pt x="0" y="561109"/>
                </a:moveTo>
                <a:lnTo>
                  <a:pt x="1433946" y="173182"/>
                </a:lnTo>
                <a:lnTo>
                  <a:pt x="1281546" y="0"/>
                </a:lnTo>
                <a:lnTo>
                  <a:pt x="2008909" y="96982"/>
                </a:lnTo>
                <a:lnTo>
                  <a:pt x="1724891" y="471054"/>
                </a:lnTo>
                <a:lnTo>
                  <a:pt x="1558637" y="304800"/>
                </a:lnTo>
                <a:lnTo>
                  <a:pt x="0" y="56110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0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ctr">
            <a:spAutoFit/>
          </a:bodyPr>
          <a:lstStyle/>
          <a:p>
            <a:pPr algn="l" defTabSz="914153" rtl="0" latinLnBrk="1" hangingPunct="0"/>
            <a:endParaRPr lang="zh-CN" altLang="en-US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35344" y="3695126"/>
            <a:ext cx="861770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常减压装置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914153" rtl="0" latinLnBrk="1" hangingPunct="0"/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SP-CDU</a:t>
            </a:r>
            <a:r>
              <a:rPr lang="en-US" altLang="zh-CN" sz="1200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</a:t>
            </a:r>
            <a:endParaRPr lang="zh-CN" altLang="en-US" sz="1200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701037" y="735167"/>
            <a:ext cx="953142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l" rtl="0" latinLnBrk="1" hangingPunct="0"/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乙烯装置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rtl="0" latinLnBrk="1" hangingPunct="0"/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SP-CRACK</a:t>
            </a:r>
            <a:r>
              <a:rPr lang="en-US" altLang="zh-CN" sz="1200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</a:t>
            </a:r>
            <a:endParaRPr lang="zh-CN" altLang="en-US" sz="1200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47653" y="1610009"/>
            <a:ext cx="1084588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l" rtl="0" latinLnBrk="1" hangingPunct="0"/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重整装置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rtl="0" latinLnBrk="1" hangingPunct="0"/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SP-REFORM</a:t>
            </a:r>
            <a:r>
              <a:rPr lang="en-US" altLang="zh-CN" sz="1200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</a:t>
            </a:r>
            <a:endParaRPr lang="zh-CN" altLang="en-US" sz="1200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228086" y="3944407"/>
            <a:ext cx="3122003" cy="7213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ctr" rtl="0" latinLnBrk="1" hangingPunct="0"/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加氢类装置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rtl="0" latinLnBrk="1" hangingPunct="0"/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SP-HDP</a:t>
            </a:r>
            <a:r>
              <a:rPr lang="en-US" altLang="zh-CN" sz="1200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53" rtl="0" latinLnBrk="1" hangingPunct="0">
              <a:lnSpc>
                <a:spcPct val="150000"/>
              </a:lnSpc>
            </a:pPr>
            <a:r>
              <a:rPr lang="zh-CN" altLang="en-US" sz="1100" dirty="0">
                <a:solidFill>
                  <a:schemeClr val="bg1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（加氢精制、加氢改质、加氢处理、加氢裂化）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22" y="1964492"/>
            <a:ext cx="1736826" cy="173064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85" y="699542"/>
            <a:ext cx="1812109" cy="1110744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492" y="1386922"/>
            <a:ext cx="1764678" cy="118482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984" y="2607278"/>
            <a:ext cx="2839410" cy="1381863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577" y="3245770"/>
            <a:ext cx="1788494" cy="1259006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688881" y="4519136"/>
            <a:ext cx="1015659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l" rtl="0" latinLnBrk="1" hangingPunct="0"/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催化裂化装置</a:t>
            </a:r>
            <a:endParaRPr lang="en-US" altLang="zh-CN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rtl="0" latinLnBrk="1" hangingPunct="0"/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SP-FCC</a:t>
            </a:r>
            <a:r>
              <a:rPr lang="en-US" altLang="zh-CN" sz="1200" baseline="30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©</a:t>
            </a:r>
            <a:endParaRPr lang="zh-CN" altLang="en-US" sz="1200" baseline="30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452322" y="727381"/>
            <a:ext cx="1512166" cy="1708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辛孚分子级流程模拟核心知识产权：</a:t>
            </a:r>
            <a:endParaRPr lang="en-US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201810471035.1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201910111090.4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201910211140.6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201910221942.5</a:t>
            </a:r>
          </a:p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201910000830.7</a:t>
            </a:r>
            <a:endParaRPr lang="zh-CN" altLang="en-US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94125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产品优势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3530" y="699542"/>
            <a:ext cx="8352926" cy="396044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1400" b="1" dirty="0" smtClean="0">
                <a:solidFill>
                  <a:srgbClr val="C00000"/>
                </a:solidFill>
              </a:rPr>
              <a:t>自主可控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辛孚完全自主研发，拥有核心知识产权，实现流程模拟软件国产化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1400" b="1" dirty="0" smtClean="0">
                <a:solidFill>
                  <a:srgbClr val="C00000"/>
                </a:solidFill>
              </a:rPr>
              <a:t>分子级机理模型</a:t>
            </a:r>
            <a:endParaRPr lang="en-US" altLang="zh-CN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基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于分子级动力学模型与反应器模型，比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Aspen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、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KBC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等供应商软件的集总模型更准确、适用工况更广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1400" b="1" dirty="0" smtClean="0">
                <a:solidFill>
                  <a:srgbClr val="C00000"/>
                </a:solidFill>
              </a:rPr>
              <a:t>机理模型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+</a:t>
            </a:r>
            <a:r>
              <a:rPr lang="zh-CN" altLang="en-US" sz="1400" b="1" dirty="0" smtClean="0">
                <a:solidFill>
                  <a:srgbClr val="C00000"/>
                </a:solidFill>
              </a:rPr>
              <a:t>大数据模型</a:t>
            </a:r>
            <a:endParaRPr lang="en-US" altLang="zh-CN" sz="1400" b="1" dirty="0" smtClean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在构建分子级机理模型的同时，根据生产历史数据构建大数据模型，使得模拟和优化方案可执行度更高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1400" b="1" dirty="0">
                <a:solidFill>
                  <a:srgbClr val="C00000"/>
                </a:solidFill>
              </a:rPr>
              <a:t>可延伸至现场操作，实现开环、闭环实时优</a:t>
            </a:r>
            <a:r>
              <a:rPr lang="zh-CN" altLang="en-US" sz="1400" b="1" dirty="0" smtClean="0">
                <a:solidFill>
                  <a:srgbClr val="C00000"/>
                </a:solidFill>
              </a:rPr>
              <a:t>化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软件与实时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DCS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数据、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LIMS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数据、在线分析仪数据通信，实现自动校正模型、实时提供操作优化方案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免安装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的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B/S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架构软件，使得管理人员、模拟人员、工艺人员、操作人员多部门协同使用成为可能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传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统流程模拟软件多停留在办公室模拟，生成的优化方案可执行度不强，存在脱节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1400" b="1" dirty="0">
                <a:solidFill>
                  <a:srgbClr val="C00000"/>
                </a:solidFill>
              </a:rPr>
              <a:t>提供灵活的收费模式和及时的技术支持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避免了其他供应商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年授权模式，采用灵活年限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持续服务的模式，降低用户投资风险和使用成本</a:t>
            </a:r>
            <a:endParaRPr lang="en-US" altLang="zh-CN" sz="12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软件全自主开发，可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为国内用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户提供及时、充足的技术支持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3607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">
            <a:extLst>
              <a:ext uri="{FF2B5EF4-FFF2-40B4-BE49-F238E27FC236}">
                <a16:creationId xmlns:a16="http://schemas.microsoft.com/office/drawing/2014/main" xmlns="" id="{53E38B4D-889A-4D92-A0BF-788D6C8D9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320164"/>
            <a:ext cx="5297826" cy="24838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辛孚加氢类软件</a:t>
            </a:r>
            <a:r>
              <a:rPr lang="en-US" altLang="zh-CN" dirty="0"/>
              <a:t>SP-HDP</a:t>
            </a:r>
            <a:r>
              <a:rPr lang="en-US" altLang="zh-CN" baseline="30000" dirty="0"/>
              <a:t>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BFDAEC3-E6E6-4C7E-A3FB-1008FB6A2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843558"/>
            <a:ext cx="4855950" cy="23042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5">
            <a:extLst>
              <a:ext uri="{FF2B5EF4-FFF2-40B4-BE49-F238E27FC236}">
                <a16:creationId xmlns:a16="http://schemas.microsoft.com/office/drawing/2014/main" xmlns="" id="{42A2A69A-3419-460E-A37B-C2695F48BC58}"/>
              </a:ext>
            </a:extLst>
          </p:cNvPr>
          <p:cNvSpPr txBox="1"/>
          <p:nvPr/>
        </p:nvSpPr>
        <p:spPr>
          <a:xfrm>
            <a:off x="5508106" y="771550"/>
            <a:ext cx="3048266" cy="15696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marL="285673" indent="-285673" algn="l" defTabSz="914153" rtl="0" latinLnBrk="1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更易用、建模更便捷</a:t>
            </a:r>
            <a:endParaRPr lang="en-US" altLang="zh-CN" sz="16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73" indent="-285673" algn="l" defTabSz="914153" rtl="0" latinLnBrk="1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底层模型为分子级机理模型</a:t>
            </a:r>
            <a:endParaRPr lang="en-US" altLang="zh-CN" sz="16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73" indent="-285673" algn="l" defTabSz="914153" rtl="0" latinLnBrk="1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预测产物分子含量</a:t>
            </a:r>
            <a:endParaRPr lang="en-US" altLang="zh-CN" sz="16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73" indent="-285673" algn="l" defTabSz="914153" rtl="0" latinLnBrk="1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实现加氢类装置分子炼油优化</a:t>
            </a:r>
          </a:p>
        </p:txBody>
      </p:sp>
    </p:spTree>
    <p:extLst>
      <p:ext uri="{BB962C8B-B14F-4D97-AF65-F5344CB8AC3E}">
        <p14:creationId xmlns:p14="http://schemas.microsoft.com/office/powerpoint/2010/main" val="6299500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辛孚加氢类软件</a:t>
            </a:r>
            <a:r>
              <a:rPr lang="en-US" altLang="zh-CN" dirty="0"/>
              <a:t>SP-HDP</a:t>
            </a:r>
            <a:r>
              <a:rPr lang="en-US" altLang="zh-CN" baseline="30000" dirty="0"/>
              <a:t>©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40" y="771552"/>
            <a:ext cx="1584175" cy="1324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67" y="3287154"/>
            <a:ext cx="2204675" cy="9937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组合 29"/>
          <p:cNvGrpSpPr/>
          <p:nvPr/>
        </p:nvGrpSpPr>
        <p:grpSpPr>
          <a:xfrm>
            <a:off x="5940153" y="757406"/>
            <a:ext cx="3113860" cy="413415"/>
            <a:chOff x="6008494" y="846354"/>
            <a:chExt cx="3113860" cy="4134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8494" y="846354"/>
              <a:ext cx="1099976" cy="413414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0272" y="846354"/>
              <a:ext cx="1099976" cy="413414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00392" y="846355"/>
              <a:ext cx="1021962" cy="413414"/>
            </a:xfrm>
            <a:prstGeom prst="rect">
              <a:avLst/>
            </a:prstGeom>
          </p:spPr>
        </p:pic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0359" y="3642765"/>
            <a:ext cx="2160240" cy="9471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0456" y="3091667"/>
            <a:ext cx="1849343" cy="12444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813" y="1635655"/>
            <a:ext cx="1156975" cy="1092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989" y="1758209"/>
            <a:ext cx="2739971" cy="1333469"/>
          </a:xfrm>
          <a:prstGeom prst="rect">
            <a:avLst/>
          </a:prstGeom>
        </p:spPr>
      </p:pic>
      <p:sp>
        <p:nvSpPr>
          <p:cNvPr id="37" name="任意多边形 36"/>
          <p:cNvSpPr/>
          <p:nvPr/>
        </p:nvSpPr>
        <p:spPr>
          <a:xfrm rot="20858682">
            <a:off x="4908267" y="1215038"/>
            <a:ext cx="1054582" cy="369306"/>
          </a:xfrm>
          <a:custGeom>
            <a:avLst/>
            <a:gdLst>
              <a:gd name="connsiteX0" fmla="*/ 0 w 2008909"/>
              <a:gd name="connsiteY0" fmla="*/ 561109 h 561109"/>
              <a:gd name="connsiteX1" fmla="*/ 1433946 w 2008909"/>
              <a:gd name="connsiteY1" fmla="*/ 173182 h 561109"/>
              <a:gd name="connsiteX2" fmla="*/ 1281546 w 2008909"/>
              <a:gd name="connsiteY2" fmla="*/ 0 h 561109"/>
              <a:gd name="connsiteX3" fmla="*/ 2008909 w 2008909"/>
              <a:gd name="connsiteY3" fmla="*/ 96982 h 561109"/>
              <a:gd name="connsiteX4" fmla="*/ 1724891 w 2008909"/>
              <a:gd name="connsiteY4" fmla="*/ 471054 h 561109"/>
              <a:gd name="connsiteX5" fmla="*/ 1558637 w 2008909"/>
              <a:gd name="connsiteY5" fmla="*/ 304800 h 561109"/>
              <a:gd name="connsiteX6" fmla="*/ 0 w 2008909"/>
              <a:gd name="connsiteY6" fmla="*/ 561109 h 5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909" h="561109">
                <a:moveTo>
                  <a:pt x="0" y="561109"/>
                </a:moveTo>
                <a:lnTo>
                  <a:pt x="1433946" y="173182"/>
                </a:lnTo>
                <a:lnTo>
                  <a:pt x="1281546" y="0"/>
                </a:lnTo>
                <a:lnTo>
                  <a:pt x="2008909" y="96982"/>
                </a:lnTo>
                <a:lnTo>
                  <a:pt x="1724891" y="471054"/>
                </a:lnTo>
                <a:lnTo>
                  <a:pt x="1558637" y="304800"/>
                </a:lnTo>
                <a:lnTo>
                  <a:pt x="0" y="56110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0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ctr">
            <a:spAutoFit/>
          </a:bodyPr>
          <a:lstStyle/>
          <a:p>
            <a:pPr algn="l" defTabSz="914153" rtl="0" latinLnBrk="1" hangingPunct="0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5435568" y="1924863"/>
            <a:ext cx="1152665" cy="369306"/>
          </a:xfrm>
          <a:custGeom>
            <a:avLst/>
            <a:gdLst>
              <a:gd name="connsiteX0" fmla="*/ 0 w 2008909"/>
              <a:gd name="connsiteY0" fmla="*/ 561109 h 561109"/>
              <a:gd name="connsiteX1" fmla="*/ 1433946 w 2008909"/>
              <a:gd name="connsiteY1" fmla="*/ 173182 h 561109"/>
              <a:gd name="connsiteX2" fmla="*/ 1281546 w 2008909"/>
              <a:gd name="connsiteY2" fmla="*/ 0 h 561109"/>
              <a:gd name="connsiteX3" fmla="*/ 2008909 w 2008909"/>
              <a:gd name="connsiteY3" fmla="*/ 96982 h 561109"/>
              <a:gd name="connsiteX4" fmla="*/ 1724891 w 2008909"/>
              <a:gd name="connsiteY4" fmla="*/ 471054 h 561109"/>
              <a:gd name="connsiteX5" fmla="*/ 1558637 w 2008909"/>
              <a:gd name="connsiteY5" fmla="*/ 304800 h 561109"/>
              <a:gd name="connsiteX6" fmla="*/ 0 w 2008909"/>
              <a:gd name="connsiteY6" fmla="*/ 561109 h 5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909" h="561109">
                <a:moveTo>
                  <a:pt x="0" y="561109"/>
                </a:moveTo>
                <a:lnTo>
                  <a:pt x="1433946" y="173182"/>
                </a:lnTo>
                <a:lnTo>
                  <a:pt x="1281546" y="0"/>
                </a:lnTo>
                <a:lnTo>
                  <a:pt x="2008909" y="96982"/>
                </a:lnTo>
                <a:lnTo>
                  <a:pt x="1724891" y="471054"/>
                </a:lnTo>
                <a:lnTo>
                  <a:pt x="1558637" y="304800"/>
                </a:lnTo>
                <a:lnTo>
                  <a:pt x="0" y="56110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0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ctr">
            <a:spAutoFit/>
          </a:bodyPr>
          <a:lstStyle/>
          <a:p>
            <a:pPr algn="l" defTabSz="914153" rtl="0" latinLnBrk="1" hangingPunct="0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任意多边形 38"/>
          <p:cNvSpPr/>
          <p:nvPr/>
        </p:nvSpPr>
        <p:spPr>
          <a:xfrm rot="2375220">
            <a:off x="5435567" y="2854839"/>
            <a:ext cx="1152665" cy="369306"/>
          </a:xfrm>
          <a:custGeom>
            <a:avLst/>
            <a:gdLst>
              <a:gd name="connsiteX0" fmla="*/ 0 w 2008909"/>
              <a:gd name="connsiteY0" fmla="*/ 561109 h 561109"/>
              <a:gd name="connsiteX1" fmla="*/ 1433946 w 2008909"/>
              <a:gd name="connsiteY1" fmla="*/ 173182 h 561109"/>
              <a:gd name="connsiteX2" fmla="*/ 1281546 w 2008909"/>
              <a:gd name="connsiteY2" fmla="*/ 0 h 561109"/>
              <a:gd name="connsiteX3" fmla="*/ 2008909 w 2008909"/>
              <a:gd name="connsiteY3" fmla="*/ 96982 h 561109"/>
              <a:gd name="connsiteX4" fmla="*/ 1724891 w 2008909"/>
              <a:gd name="connsiteY4" fmla="*/ 471054 h 561109"/>
              <a:gd name="connsiteX5" fmla="*/ 1558637 w 2008909"/>
              <a:gd name="connsiteY5" fmla="*/ 304800 h 561109"/>
              <a:gd name="connsiteX6" fmla="*/ 0 w 2008909"/>
              <a:gd name="connsiteY6" fmla="*/ 561109 h 5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909" h="561109">
                <a:moveTo>
                  <a:pt x="0" y="561109"/>
                </a:moveTo>
                <a:lnTo>
                  <a:pt x="1433946" y="173182"/>
                </a:lnTo>
                <a:lnTo>
                  <a:pt x="1281546" y="0"/>
                </a:lnTo>
                <a:lnTo>
                  <a:pt x="2008909" y="96982"/>
                </a:lnTo>
                <a:lnTo>
                  <a:pt x="1724891" y="471054"/>
                </a:lnTo>
                <a:lnTo>
                  <a:pt x="1558637" y="304800"/>
                </a:lnTo>
                <a:lnTo>
                  <a:pt x="0" y="56110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0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ctr">
            <a:spAutoFit/>
          </a:bodyPr>
          <a:lstStyle/>
          <a:p>
            <a:pPr algn="l" defTabSz="914153" rtl="0" latinLnBrk="1" hangingPunct="0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任意多边形 39"/>
          <p:cNvSpPr/>
          <p:nvPr/>
        </p:nvSpPr>
        <p:spPr>
          <a:xfrm rot="4642309">
            <a:off x="4216984" y="3029690"/>
            <a:ext cx="712964" cy="369306"/>
          </a:xfrm>
          <a:custGeom>
            <a:avLst/>
            <a:gdLst>
              <a:gd name="connsiteX0" fmla="*/ 0 w 2008909"/>
              <a:gd name="connsiteY0" fmla="*/ 561109 h 561109"/>
              <a:gd name="connsiteX1" fmla="*/ 1433946 w 2008909"/>
              <a:gd name="connsiteY1" fmla="*/ 173182 h 561109"/>
              <a:gd name="connsiteX2" fmla="*/ 1281546 w 2008909"/>
              <a:gd name="connsiteY2" fmla="*/ 0 h 561109"/>
              <a:gd name="connsiteX3" fmla="*/ 2008909 w 2008909"/>
              <a:gd name="connsiteY3" fmla="*/ 96982 h 561109"/>
              <a:gd name="connsiteX4" fmla="*/ 1724891 w 2008909"/>
              <a:gd name="connsiteY4" fmla="*/ 471054 h 561109"/>
              <a:gd name="connsiteX5" fmla="*/ 1558637 w 2008909"/>
              <a:gd name="connsiteY5" fmla="*/ 304800 h 561109"/>
              <a:gd name="connsiteX6" fmla="*/ 0 w 2008909"/>
              <a:gd name="connsiteY6" fmla="*/ 561109 h 5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909" h="561109">
                <a:moveTo>
                  <a:pt x="0" y="561109"/>
                </a:moveTo>
                <a:lnTo>
                  <a:pt x="1433946" y="173182"/>
                </a:lnTo>
                <a:lnTo>
                  <a:pt x="1281546" y="0"/>
                </a:lnTo>
                <a:lnTo>
                  <a:pt x="2008909" y="96982"/>
                </a:lnTo>
                <a:lnTo>
                  <a:pt x="1724891" y="471054"/>
                </a:lnTo>
                <a:lnTo>
                  <a:pt x="1558637" y="304800"/>
                </a:lnTo>
                <a:lnTo>
                  <a:pt x="0" y="56110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0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ctr">
            <a:spAutoFit/>
          </a:bodyPr>
          <a:lstStyle/>
          <a:p>
            <a:pPr algn="l" defTabSz="914153" rtl="0" latinLnBrk="1" hangingPunct="0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任意多边形 41"/>
          <p:cNvSpPr/>
          <p:nvPr/>
        </p:nvSpPr>
        <p:spPr>
          <a:xfrm rot="9826124">
            <a:off x="1739817" y="2779493"/>
            <a:ext cx="1425583" cy="369306"/>
          </a:xfrm>
          <a:custGeom>
            <a:avLst/>
            <a:gdLst>
              <a:gd name="connsiteX0" fmla="*/ 0 w 2008909"/>
              <a:gd name="connsiteY0" fmla="*/ 561109 h 561109"/>
              <a:gd name="connsiteX1" fmla="*/ 1433946 w 2008909"/>
              <a:gd name="connsiteY1" fmla="*/ 173182 h 561109"/>
              <a:gd name="connsiteX2" fmla="*/ 1281546 w 2008909"/>
              <a:gd name="connsiteY2" fmla="*/ 0 h 561109"/>
              <a:gd name="connsiteX3" fmla="*/ 2008909 w 2008909"/>
              <a:gd name="connsiteY3" fmla="*/ 96982 h 561109"/>
              <a:gd name="connsiteX4" fmla="*/ 1724891 w 2008909"/>
              <a:gd name="connsiteY4" fmla="*/ 471054 h 561109"/>
              <a:gd name="connsiteX5" fmla="*/ 1558637 w 2008909"/>
              <a:gd name="connsiteY5" fmla="*/ 304800 h 561109"/>
              <a:gd name="connsiteX6" fmla="*/ 0 w 2008909"/>
              <a:gd name="connsiteY6" fmla="*/ 561109 h 5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909" h="561109">
                <a:moveTo>
                  <a:pt x="0" y="561109"/>
                </a:moveTo>
                <a:lnTo>
                  <a:pt x="1433946" y="173182"/>
                </a:lnTo>
                <a:lnTo>
                  <a:pt x="1281546" y="0"/>
                </a:lnTo>
                <a:lnTo>
                  <a:pt x="2008909" y="96982"/>
                </a:lnTo>
                <a:lnTo>
                  <a:pt x="1724891" y="471054"/>
                </a:lnTo>
                <a:lnTo>
                  <a:pt x="1558637" y="304800"/>
                </a:lnTo>
                <a:lnTo>
                  <a:pt x="0" y="56110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0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ctr">
            <a:spAutoFit/>
          </a:bodyPr>
          <a:lstStyle/>
          <a:p>
            <a:pPr algn="l" defTabSz="914153" rtl="0" latinLnBrk="1" hangingPunct="0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任意多边形 42"/>
          <p:cNvSpPr/>
          <p:nvPr/>
        </p:nvSpPr>
        <p:spPr>
          <a:xfrm rot="12374020">
            <a:off x="1919713" y="1489974"/>
            <a:ext cx="1022306" cy="369306"/>
          </a:xfrm>
          <a:custGeom>
            <a:avLst/>
            <a:gdLst>
              <a:gd name="connsiteX0" fmla="*/ 0 w 2008909"/>
              <a:gd name="connsiteY0" fmla="*/ 561109 h 561109"/>
              <a:gd name="connsiteX1" fmla="*/ 1433946 w 2008909"/>
              <a:gd name="connsiteY1" fmla="*/ 173182 h 561109"/>
              <a:gd name="connsiteX2" fmla="*/ 1281546 w 2008909"/>
              <a:gd name="connsiteY2" fmla="*/ 0 h 561109"/>
              <a:gd name="connsiteX3" fmla="*/ 2008909 w 2008909"/>
              <a:gd name="connsiteY3" fmla="*/ 96982 h 561109"/>
              <a:gd name="connsiteX4" fmla="*/ 1724891 w 2008909"/>
              <a:gd name="connsiteY4" fmla="*/ 471054 h 561109"/>
              <a:gd name="connsiteX5" fmla="*/ 1558637 w 2008909"/>
              <a:gd name="connsiteY5" fmla="*/ 304800 h 561109"/>
              <a:gd name="connsiteX6" fmla="*/ 0 w 2008909"/>
              <a:gd name="connsiteY6" fmla="*/ 561109 h 5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909" h="561109">
                <a:moveTo>
                  <a:pt x="0" y="561109"/>
                </a:moveTo>
                <a:lnTo>
                  <a:pt x="1433946" y="173182"/>
                </a:lnTo>
                <a:lnTo>
                  <a:pt x="1281546" y="0"/>
                </a:lnTo>
                <a:lnTo>
                  <a:pt x="2008909" y="96982"/>
                </a:lnTo>
                <a:lnTo>
                  <a:pt x="1724891" y="471054"/>
                </a:lnTo>
                <a:lnTo>
                  <a:pt x="1558637" y="304800"/>
                </a:lnTo>
                <a:lnTo>
                  <a:pt x="0" y="561109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0000"/>
            </a:schemeClr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ctr">
            <a:spAutoFit/>
          </a:bodyPr>
          <a:lstStyle/>
          <a:p>
            <a:pPr algn="l" defTabSz="914153" rtl="0" latinLnBrk="1" hangingPunct="0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30843" y="2137392"/>
            <a:ext cx="1015659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床层产物分布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709550" y="4386013"/>
            <a:ext cx="1015659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床层温升曲线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4075706" y="4671030"/>
            <a:ext cx="1015659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操作参数优化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6809858" y="1183362"/>
            <a:ext cx="1015659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产物收率预测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7951958" y="1998893"/>
            <a:ext cx="1015659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产物性质预测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6880367" y="4386012"/>
            <a:ext cx="1323435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产物分子组成预测</a:t>
            </a:r>
          </a:p>
        </p:txBody>
      </p:sp>
    </p:spTree>
    <p:extLst>
      <p:ext uri="{BB962C8B-B14F-4D97-AF65-F5344CB8AC3E}">
        <p14:creationId xmlns:p14="http://schemas.microsoft.com/office/powerpoint/2010/main" val="38840054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EDDF87AE-6F2E-4BA6-AD13-6270E0CFCD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辛孚加氢类装置模拟技术路线</a:t>
            </a:r>
            <a:endParaRPr lang="en-US" baseline="30000" dirty="0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467544" y="771551"/>
            <a:ext cx="4536504" cy="4032448"/>
          </a:xfrm>
        </p:spPr>
        <p:txBody>
          <a:bodyPr>
            <a:normAutofit/>
          </a:bodyPr>
          <a:lstStyle/>
          <a:p>
            <a:pPr marL="0" indent="0">
              <a:lnSpc>
                <a:spcPct val="125000"/>
              </a:lnSpc>
              <a:spcBef>
                <a:spcPts val="600"/>
              </a:spcBef>
              <a:buNone/>
            </a:pPr>
            <a:r>
              <a:rPr lang="zh-CN" altLang="en-US" sz="1600" dirty="0"/>
              <a:t>辛孚加氢裂化</a:t>
            </a:r>
            <a:r>
              <a:rPr lang="en-US" altLang="zh-CN" sz="1600" dirty="0"/>
              <a:t>/</a:t>
            </a:r>
            <a:r>
              <a:rPr lang="zh-CN" altLang="en-US" sz="1600" dirty="0"/>
              <a:t>加氢精制反应器模型关键环节：</a:t>
            </a:r>
            <a:endParaRPr lang="en-US" altLang="zh-CN" sz="1600" dirty="0"/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dirty="0"/>
              <a:t>组分库建立</a:t>
            </a:r>
            <a:endParaRPr lang="en-US" altLang="zh-CN" sz="1600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zh-CN" altLang="en-US" sz="1400" dirty="0"/>
              <a:t>基于</a:t>
            </a:r>
            <a:r>
              <a:rPr lang="en-US" altLang="zh-CN" sz="1400" dirty="0"/>
              <a:t>SOL</a:t>
            </a:r>
            <a:r>
              <a:rPr lang="zh-CN" altLang="en-US" sz="1400" dirty="0"/>
              <a:t>技术体系</a:t>
            </a:r>
            <a:endParaRPr lang="en-US" altLang="zh-CN" sz="1400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zh-CN" altLang="en-US" sz="1400" dirty="0"/>
              <a:t>完成了</a:t>
            </a:r>
            <a:r>
              <a:rPr lang="en-US" altLang="zh-CN" sz="1400" dirty="0"/>
              <a:t>&gt;10</a:t>
            </a:r>
            <a:r>
              <a:rPr lang="zh-CN" altLang="en-US" sz="1400" dirty="0"/>
              <a:t>万个</a:t>
            </a:r>
            <a:r>
              <a:rPr lang="en-US" altLang="zh-CN" sz="1400" dirty="0"/>
              <a:t>SOL</a:t>
            </a:r>
            <a:r>
              <a:rPr lang="zh-CN" altLang="en-US" sz="1400" dirty="0"/>
              <a:t>分子</a:t>
            </a:r>
            <a:r>
              <a:rPr lang="en-US" altLang="zh-CN" sz="1400" dirty="0"/>
              <a:t>169</a:t>
            </a:r>
            <a:r>
              <a:rPr lang="zh-CN" altLang="en-US" sz="1400" dirty="0"/>
              <a:t>项物性数据库的建立</a:t>
            </a:r>
            <a:endParaRPr lang="en-US" altLang="zh-CN" sz="1400" dirty="0"/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dirty="0"/>
              <a:t>反应网络建立</a:t>
            </a:r>
            <a:endParaRPr lang="en-US" altLang="zh-CN" sz="1600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zh-CN" altLang="en-US" sz="1400" dirty="0"/>
              <a:t>确立</a:t>
            </a:r>
            <a:r>
              <a:rPr lang="en-US" altLang="zh-CN" sz="1400" dirty="0"/>
              <a:t>6</a:t>
            </a:r>
            <a:r>
              <a:rPr lang="zh-CN" altLang="en-US" sz="1400" dirty="0"/>
              <a:t>大类加氢反应规则</a:t>
            </a:r>
            <a:endParaRPr lang="en-US" altLang="zh-CN" sz="1400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zh-CN" altLang="en-US" sz="1400" dirty="0"/>
              <a:t>采用程序自动生成反应网络的方法</a:t>
            </a:r>
            <a:endParaRPr lang="en-US" altLang="zh-CN" sz="1400" dirty="0"/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dirty="0"/>
              <a:t>反应器模拟</a:t>
            </a:r>
            <a:endParaRPr lang="en-US" altLang="zh-CN" sz="1600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zh-CN" altLang="en-US" sz="1400" dirty="0"/>
              <a:t>反应器的热量平衡、质量平衡等控制方程体系</a:t>
            </a:r>
            <a:endParaRPr lang="en-US" altLang="zh-CN" sz="1400" dirty="0"/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dirty="0"/>
              <a:t>催化剂表征</a:t>
            </a:r>
            <a:endParaRPr lang="en-US" altLang="zh-CN" sz="1600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zh-CN" altLang="en-US" sz="1400" dirty="0"/>
              <a:t>辛孚自有的</a:t>
            </a:r>
            <a:r>
              <a:rPr lang="en-US" altLang="zh-CN" sz="1400" dirty="0"/>
              <a:t>6</a:t>
            </a:r>
            <a:r>
              <a:rPr lang="zh-CN" altLang="en-US" sz="1400" dirty="0"/>
              <a:t>维催化剂参数模型</a:t>
            </a:r>
            <a:endParaRPr lang="en-US" altLang="zh-CN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81D25AA-F6F4-4855-A25D-EEBF180979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6066" y="1136176"/>
            <a:ext cx="3984467" cy="293592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24" y="1542670"/>
            <a:ext cx="2381288" cy="1555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6133190"/>
              </p:ext>
            </p:extLst>
          </p:nvPr>
        </p:nvGraphicFramePr>
        <p:xfrm>
          <a:off x="5724129" y="3098406"/>
          <a:ext cx="3336394" cy="18565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1014040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辛孚加氢类装置模拟技术路线</a:t>
            </a:r>
            <a:r>
              <a:rPr lang="en-US" altLang="zh-CN" dirty="0"/>
              <a:t>——</a:t>
            </a:r>
            <a:r>
              <a:rPr lang="zh-CN" altLang="en-US" dirty="0"/>
              <a:t>分子库建立</a:t>
            </a:r>
            <a:endParaRPr lang="en-US" altLang="zh-CN" baseline="30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10" y="778932"/>
            <a:ext cx="4399914" cy="4104000"/>
          </a:xfrm>
          <a:prstGeom prst="rect">
            <a:avLst/>
          </a:prstGeom>
        </p:spPr>
      </p:pic>
      <p:pic>
        <p:nvPicPr>
          <p:cNvPr id="9218" name="Picture 2" descr="E:\DS-NA\HKY-personal\石油\100工作计划\资料\分子结构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778932"/>
            <a:ext cx="3630642" cy="41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2914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B15D4411-D189-4B53-AE35-691B713CA5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辛孚加氢类装置模拟技术路线</a:t>
            </a:r>
            <a:r>
              <a:rPr lang="en-US" altLang="zh-CN" dirty="0"/>
              <a:t>——</a:t>
            </a:r>
            <a:r>
              <a:rPr lang="zh-CN" altLang="en-US" dirty="0"/>
              <a:t>分子反应规则建立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806D93B1-643D-4F2F-AD99-94851F32383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4734" y="712920"/>
            <a:ext cx="4176464" cy="22189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12A4A863-1F8D-4CC1-A9B2-324A749A127A}"/>
              </a:ext>
            </a:extLst>
          </p:cNvPr>
          <p:cNvSpPr txBox="1"/>
          <p:nvPr/>
        </p:nvSpPr>
        <p:spPr>
          <a:xfrm>
            <a:off x="465926" y="627535"/>
            <a:ext cx="3890049" cy="4385816"/>
          </a:xfrm>
          <a:prstGeom prst="rect">
            <a:avLst/>
          </a:prstGeom>
          <a:noFill/>
        </p:spPr>
        <p:txBody>
          <a:bodyPr wrap="square" lIns="91418" tIns="45709" rIns="91418" bIns="45709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altLang="zh-CN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</a:t>
            </a:r>
            <a:r>
              <a:rPr lang="zh-CN" altLang="en-US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大类反应规则</a:t>
            </a:r>
            <a:endParaRPr lang="en-US" altLang="zh-CN" kern="12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l" rtl="0">
              <a:lnSpc>
                <a:spcPct val="150000"/>
              </a:lnSpc>
            </a:pPr>
            <a:r>
              <a:rPr lang="zh-CN" altLang="en-US" sz="1400" b="1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加氢精制：</a:t>
            </a:r>
            <a:endParaRPr lang="en-US" altLang="zh-CN" sz="1400" b="1" kern="12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06" indent="-171406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烯烃饱和</a:t>
            </a:r>
            <a:endParaRPr lang="en-US" altLang="zh-CN" sz="1400" kern="12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06" indent="-171406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芳烃饱和</a:t>
            </a:r>
            <a:endParaRPr lang="en-US" altLang="zh-CN" sz="1400" kern="12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06" indent="-171406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脱硫，脱氮，脱金属</a:t>
            </a:r>
            <a:endParaRPr lang="en-US" altLang="zh-CN" sz="1400" kern="12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l" rtl="0">
              <a:lnSpc>
                <a:spcPct val="150000"/>
              </a:lnSpc>
            </a:pPr>
            <a:r>
              <a:rPr lang="zh-CN" altLang="en-US" sz="1400" b="1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加氢裂化</a:t>
            </a:r>
            <a:endParaRPr lang="en-US" altLang="zh-CN" sz="1400" b="1" kern="12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06" indent="-171406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烷烃加氢异构，裂化</a:t>
            </a:r>
            <a:endParaRPr lang="en-US" altLang="zh-CN" sz="1400" kern="12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06" indent="-171406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环烷烃加氢开环</a:t>
            </a:r>
            <a:endParaRPr lang="en-US" altLang="zh-CN" sz="1400" kern="12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06" indent="-171406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芳烃加氢脱烷基</a:t>
            </a:r>
            <a:endParaRPr lang="en-US" altLang="zh-CN" sz="1400" kern="12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l" rtl="0">
              <a:lnSpc>
                <a:spcPct val="150000"/>
              </a:lnSpc>
            </a:pPr>
            <a:r>
              <a:rPr lang="zh-CN" altLang="en-US" sz="1400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每条规则下对应若干子规则，涵盖所有加氢过程主要反应。</a:t>
            </a:r>
            <a:endParaRPr lang="en-US" altLang="zh-CN" sz="1400" kern="12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l" rtl="0">
              <a:lnSpc>
                <a:spcPct val="150000"/>
              </a:lnSpc>
            </a:pPr>
            <a:r>
              <a:rPr lang="zh-CN" altLang="en-US" sz="1400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建立</a:t>
            </a:r>
            <a:r>
              <a:rPr lang="en-US" altLang="zh-CN" sz="14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2635</a:t>
            </a:r>
            <a:r>
              <a:rPr lang="zh-CN" altLang="en-US" sz="14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个分子</a:t>
            </a:r>
            <a:r>
              <a:rPr lang="zh-CN" altLang="en-US" sz="1400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lang="en-US" altLang="zh-CN" sz="14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4692</a:t>
            </a:r>
            <a:r>
              <a:rPr lang="zh-CN" altLang="en-US" sz="14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个反应</a:t>
            </a:r>
            <a:r>
              <a:rPr lang="zh-CN" altLang="en-US" sz="1400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的完整反应网络（</a:t>
            </a:r>
            <a:r>
              <a:rPr lang="en-US" altLang="zh-CN" sz="1400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C1</a:t>
            </a:r>
            <a:r>
              <a:rPr lang="zh-CN" altLang="en-US" sz="1400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至</a:t>
            </a:r>
            <a:r>
              <a:rPr lang="en-US" altLang="zh-CN" sz="1400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C40</a:t>
            </a:r>
            <a:r>
              <a:rPr lang="zh-CN" altLang="en-US" sz="1400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lang="en-US" altLang="zh-CN" sz="1400" kern="12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xmlns="" id="{75273193-653C-41F6-A19C-A09D80B6D0B2}"/>
              </a:ext>
            </a:extLst>
          </p:cNvPr>
          <p:cNvGrpSpPr/>
          <p:nvPr/>
        </p:nvGrpSpPr>
        <p:grpSpPr>
          <a:xfrm>
            <a:off x="4970778" y="2940806"/>
            <a:ext cx="3473452" cy="1935201"/>
            <a:chOff x="556423" y="2900373"/>
            <a:chExt cx="3473452" cy="1935201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xmlns="" id="{FC31C510-DE31-47ED-A9D9-1718E9F4FC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56423" y="2900373"/>
              <a:ext cx="3473452" cy="1935201"/>
              <a:chOff x="1667993" y="998308"/>
              <a:chExt cx="6256489" cy="3485747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xmlns="" id="{B18F5424-C9BB-432D-BB6C-1440713D12D8}"/>
                  </a:ext>
                </a:extLst>
              </p:cNvPr>
              <p:cNvGrpSpPr/>
              <p:nvPr/>
            </p:nvGrpSpPr>
            <p:grpSpPr>
              <a:xfrm>
                <a:off x="1667993" y="998308"/>
                <a:ext cx="6096045" cy="3485747"/>
                <a:chOff x="1547664" y="1157385"/>
                <a:chExt cx="6096045" cy="3485747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xmlns="" id="{03AF8807-FA98-471F-A41D-3C2B9D94E2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1547664" y="1414133"/>
                  <a:ext cx="6096045" cy="3228999"/>
                </a:xfrm>
                <a:prstGeom prst="rect">
                  <a:avLst/>
                </a:prstGeom>
              </p:spPr>
            </p:pic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xmlns="" id="{7F70FC72-C1FF-4FC1-8E1E-E6334673E20F}"/>
                    </a:ext>
                  </a:extLst>
                </p:cNvPr>
                <p:cNvSpPr/>
                <p:nvPr/>
              </p:nvSpPr>
              <p:spPr>
                <a:xfrm>
                  <a:off x="3131840" y="1339025"/>
                  <a:ext cx="1296144" cy="665246"/>
                </a:xfrm>
                <a:prstGeom prst="rect">
                  <a:avLst/>
                </a:prstGeom>
                <a:solidFill>
                  <a:schemeClr val="bg1"/>
                </a:solidFill>
                <a:ln w="25400" cap="flat">
                  <a:noFill/>
                  <a:prstDash val="solid"/>
                  <a:beve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algn="l" defTabSz="914153" rtl="0" latinLnBrk="1" hangingPunct="0"/>
                  <a:endParaRPr lang="en-US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xmlns="" id="{AB376676-5D2B-4324-A1D6-59AA0084EB38}"/>
                    </a:ext>
                  </a:extLst>
                </p:cNvPr>
                <p:cNvSpPr/>
                <p:nvPr/>
              </p:nvSpPr>
              <p:spPr>
                <a:xfrm>
                  <a:off x="5506067" y="1333535"/>
                  <a:ext cx="1296144" cy="665246"/>
                </a:xfrm>
                <a:prstGeom prst="rect">
                  <a:avLst/>
                </a:prstGeom>
                <a:solidFill>
                  <a:schemeClr val="bg1"/>
                </a:solidFill>
                <a:ln w="25400" cap="flat">
                  <a:noFill/>
                  <a:prstDash val="solid"/>
                  <a:beve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algn="l" defTabSz="914153" rtl="0" latinLnBrk="1" hangingPunct="0"/>
                  <a:endParaRPr lang="en-US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xmlns="" id="{0E8E143D-D3FB-48A5-B1C4-07CAF333E454}"/>
                    </a:ext>
                  </a:extLst>
                </p:cNvPr>
                <p:cNvSpPr/>
                <p:nvPr/>
              </p:nvSpPr>
              <p:spPr>
                <a:xfrm>
                  <a:off x="5286515" y="2497032"/>
                  <a:ext cx="1296144" cy="665246"/>
                </a:xfrm>
                <a:prstGeom prst="rect">
                  <a:avLst/>
                </a:prstGeom>
                <a:solidFill>
                  <a:schemeClr val="bg1"/>
                </a:solidFill>
                <a:ln w="25400" cap="flat">
                  <a:noFill/>
                  <a:prstDash val="solid"/>
                  <a:beve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algn="l" defTabSz="914153" rtl="0" latinLnBrk="1" hangingPunct="0"/>
                  <a:endParaRPr lang="en-US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xmlns="" id="{04AE1BE3-0928-41AA-BF3B-8B7B72C9B8DF}"/>
                    </a:ext>
                  </a:extLst>
                </p:cNvPr>
                <p:cNvSpPr/>
                <p:nvPr/>
              </p:nvSpPr>
              <p:spPr>
                <a:xfrm>
                  <a:off x="4139951" y="3626821"/>
                  <a:ext cx="1296144" cy="665246"/>
                </a:xfrm>
                <a:prstGeom prst="rect">
                  <a:avLst/>
                </a:prstGeom>
                <a:solidFill>
                  <a:schemeClr val="bg1"/>
                </a:solidFill>
                <a:ln w="25400" cap="flat">
                  <a:noFill/>
                  <a:prstDash val="solid"/>
                  <a:beve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algn="l" defTabSz="914153" rtl="0" latinLnBrk="1" hangingPunct="0"/>
                  <a:endParaRPr lang="en-US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xmlns="" id="{703B172E-14D4-40D0-8D11-E473F38E4DEA}"/>
                    </a:ext>
                  </a:extLst>
                </p:cNvPr>
                <p:cNvSpPr/>
                <p:nvPr/>
              </p:nvSpPr>
              <p:spPr>
                <a:xfrm>
                  <a:off x="3131840" y="2502528"/>
                  <a:ext cx="1250804" cy="665246"/>
                </a:xfrm>
                <a:prstGeom prst="rect">
                  <a:avLst/>
                </a:prstGeom>
                <a:solidFill>
                  <a:schemeClr val="bg1"/>
                </a:solidFill>
                <a:ln w="25400" cap="flat">
                  <a:noFill/>
                  <a:prstDash val="solid"/>
                  <a:beve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algn="l" defTabSz="914153" rtl="0" latinLnBrk="1" hangingPunct="0"/>
                  <a:endParaRPr lang="en-US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xmlns="" id="{939BCB31-DA87-40D9-A829-E4FCB0774BAB}"/>
                    </a:ext>
                  </a:extLst>
                </p:cNvPr>
                <p:cNvSpPr/>
                <p:nvPr/>
              </p:nvSpPr>
              <p:spPr>
                <a:xfrm>
                  <a:off x="1691681" y="1157385"/>
                  <a:ext cx="432050" cy="665246"/>
                </a:xfrm>
                <a:prstGeom prst="rect">
                  <a:avLst/>
                </a:prstGeom>
                <a:solidFill>
                  <a:schemeClr val="bg1"/>
                </a:solidFill>
                <a:ln w="25400" cap="flat">
                  <a:noFill/>
                  <a:prstDash val="solid"/>
                  <a:bevel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8" tIns="45718" rIns="45718" bIns="45718" numCol="1" spcCol="38100" rtlCol="0" anchor="ctr">
                  <a:spAutoFit/>
                </a:bodyPr>
                <a:lstStyle/>
                <a:p>
                  <a:pPr algn="l" defTabSz="914153" rtl="0" latinLnBrk="1" hangingPunct="0"/>
                  <a:endParaRPr lang="en-US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xmlns="" id="{B887D70B-ABAF-4ADC-979A-98FB293E0553}"/>
                  </a:ext>
                </a:extLst>
              </p:cNvPr>
              <p:cNvSpPr txBox="1"/>
              <p:nvPr/>
            </p:nvSpPr>
            <p:spPr>
              <a:xfrm>
                <a:off x="3393558" y="1316715"/>
                <a:ext cx="1180833" cy="415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l" defTabSz="914153" rtl="0" latinLnBrk="1" hangingPunct="0"/>
                <a:r>
                  <a:rPr lang="zh-CN" altLang="en-US" sz="90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直接脱硫</a:t>
                </a:r>
                <a:endPara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xmlns="" id="{2A1A8EB5-5A28-40CE-ABFE-893EC63C3580}"/>
                  </a:ext>
                </a:extLst>
              </p:cNvPr>
              <p:cNvSpPr txBox="1"/>
              <p:nvPr/>
            </p:nvSpPr>
            <p:spPr>
              <a:xfrm>
                <a:off x="5630233" y="1316388"/>
                <a:ext cx="1180833" cy="415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l" defTabSz="914153" rtl="0" latinLnBrk="1" hangingPunct="0"/>
                <a:r>
                  <a:rPr lang="zh-CN" altLang="en-US" sz="90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芳烃饱和</a:t>
                </a:r>
                <a:endPara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xmlns="" id="{3FFBC61A-895D-483A-B65B-78A9D202DAD5}"/>
                  </a:ext>
                </a:extLst>
              </p:cNvPr>
              <p:cNvSpPr txBox="1"/>
              <p:nvPr/>
            </p:nvSpPr>
            <p:spPr>
              <a:xfrm>
                <a:off x="7159766" y="2064045"/>
                <a:ext cx="764716" cy="66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l" defTabSz="914153" rtl="0" latinLnBrk="1" hangingPunct="0"/>
                <a:r>
                  <a:rPr lang="zh-CN" altLang="en-US" sz="90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烯烃饱和</a:t>
                </a:r>
                <a:endPara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xmlns="" id="{C95A1851-15F0-4527-8C68-E4C2ED5778C4}"/>
                  </a:ext>
                </a:extLst>
              </p:cNvPr>
              <p:cNvSpPr txBox="1"/>
              <p:nvPr/>
            </p:nvSpPr>
            <p:spPr>
              <a:xfrm>
                <a:off x="2745131" y="2098359"/>
                <a:ext cx="764716" cy="6652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l" defTabSz="914153" rtl="0" latinLnBrk="1" hangingPunct="0"/>
                <a:r>
                  <a:rPr lang="zh-CN" altLang="en-US" sz="90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烯烃饱和</a:t>
                </a:r>
                <a:endPara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xmlns="" id="{3B8F7A0D-BE8D-48E8-AB49-902BAB2F8F16}"/>
                  </a:ext>
                </a:extLst>
              </p:cNvPr>
              <p:cNvSpPr txBox="1"/>
              <p:nvPr/>
            </p:nvSpPr>
            <p:spPr>
              <a:xfrm>
                <a:off x="3393558" y="2592727"/>
                <a:ext cx="1180833" cy="415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l" defTabSz="914153" rtl="0" latinLnBrk="1" hangingPunct="0"/>
                <a:r>
                  <a:rPr lang="zh-CN" altLang="en-US" sz="90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直接脱硫</a:t>
                </a:r>
                <a:endPara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xmlns="" id="{03B13196-5321-47CF-9D77-3D76271E8B56}"/>
                  </a:ext>
                </a:extLst>
              </p:cNvPr>
              <p:cNvSpPr txBox="1"/>
              <p:nvPr/>
            </p:nvSpPr>
            <p:spPr>
              <a:xfrm>
                <a:off x="4374288" y="3643130"/>
                <a:ext cx="1180833" cy="415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l" defTabSz="914153" rtl="0" latinLnBrk="1" hangingPunct="0"/>
                <a:r>
                  <a:rPr lang="zh-CN" altLang="en-US" sz="90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直接脱硫</a:t>
                </a:r>
                <a:endPara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xmlns="" id="{BD1D634D-74CF-4CB6-8644-23D85428B8B2}"/>
                  </a:ext>
                </a:extLst>
              </p:cNvPr>
              <p:cNvSpPr txBox="1"/>
              <p:nvPr/>
            </p:nvSpPr>
            <p:spPr>
              <a:xfrm>
                <a:off x="2745131" y="3248618"/>
                <a:ext cx="1180833" cy="415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algn="l" defTabSz="914153" rtl="0" latinLnBrk="1" hangingPunct="0"/>
                <a:r>
                  <a:rPr lang="zh-CN" altLang="en-US" sz="900" dirty="0">
                    <a:solidFill>
                      <a:schemeClr val="bg2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芳烃饱和</a:t>
                </a:r>
                <a:endParaRPr 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6AAA9F56-070F-4EDD-935B-1912DBE4F12F}"/>
                </a:ext>
              </a:extLst>
            </p:cNvPr>
            <p:cNvSpPr txBox="1"/>
            <p:nvPr/>
          </p:nvSpPr>
          <p:spPr>
            <a:xfrm>
              <a:off x="2687957" y="3745648"/>
              <a:ext cx="655570" cy="2308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algn="l" defTabSz="914153" rtl="0" latinLnBrk="1" hangingPunct="0"/>
              <a:r>
                <a:rPr lang="zh-CN" altLang="en-US" sz="9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芳烃饱和</a:t>
              </a:r>
              <a:endParaRPr lang="en-US" sz="90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49524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辛孚发展简</a:t>
            </a:r>
            <a:r>
              <a:rPr lang="zh-CN" altLang="en-US" dirty="0"/>
              <a:t>介</a:t>
            </a:r>
          </a:p>
        </p:txBody>
      </p:sp>
      <p:sp>
        <p:nvSpPr>
          <p:cNvPr id="4" name="Text Placeholder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581024" y="842396"/>
            <a:ext cx="5719167" cy="40336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公司发展</a:t>
            </a:r>
            <a:endParaRPr lang="en-US" altLang="zh-CN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zh-CN" altLang="en-US" sz="1400" dirty="0" smtClean="0">
                <a:solidFill>
                  <a:srgbClr val="808080"/>
                </a:solidFill>
              </a:rPr>
              <a:t>浙</a:t>
            </a:r>
            <a:r>
              <a:rPr lang="zh-CN" altLang="en-US" sz="1400" dirty="0">
                <a:solidFill>
                  <a:srgbClr val="808080"/>
                </a:solidFill>
              </a:rPr>
              <a:t>江</a:t>
            </a:r>
            <a:r>
              <a:rPr lang="zh-CN" altLang="en-US" sz="1400" dirty="0" smtClean="0">
                <a:solidFill>
                  <a:srgbClr val="808080"/>
                </a:solidFill>
              </a:rPr>
              <a:t>省海</a:t>
            </a:r>
            <a:r>
              <a:rPr lang="zh-CN" altLang="en-US" sz="1400" dirty="0">
                <a:solidFill>
                  <a:srgbClr val="808080"/>
                </a:solidFill>
              </a:rPr>
              <a:t>外高层次人才企</a:t>
            </a:r>
            <a:r>
              <a:rPr lang="zh-CN" altLang="en-US" sz="1400" dirty="0" smtClean="0">
                <a:solidFill>
                  <a:srgbClr val="808080"/>
                </a:solidFill>
              </a:rPr>
              <a:t>业，</a:t>
            </a:r>
            <a:r>
              <a:rPr lang="en-US" altLang="zh-CN" sz="1400" dirty="0" smtClean="0">
                <a:solidFill>
                  <a:srgbClr val="808080"/>
                </a:solidFill>
              </a:rPr>
              <a:t>2016</a:t>
            </a:r>
            <a:r>
              <a:rPr lang="zh-CN" altLang="en-US" sz="1400" dirty="0" smtClean="0">
                <a:solidFill>
                  <a:srgbClr val="808080"/>
                </a:solidFill>
              </a:rPr>
              <a:t>年落户杭州</a:t>
            </a:r>
            <a:endParaRPr lang="en-US" altLang="zh-CN" sz="1400" dirty="0">
              <a:solidFill>
                <a:srgbClr val="808080"/>
              </a:solidFill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zh-CN" altLang="en-US" sz="1400" dirty="0">
                <a:solidFill>
                  <a:srgbClr val="808080"/>
                </a:solidFill>
              </a:rPr>
              <a:t>入选杭州“</a:t>
            </a:r>
            <a:r>
              <a:rPr lang="en-US" altLang="zh-CN" sz="1400" dirty="0">
                <a:solidFill>
                  <a:srgbClr val="808080"/>
                </a:solidFill>
              </a:rPr>
              <a:t>5050</a:t>
            </a:r>
            <a:r>
              <a:rPr lang="zh-CN" altLang="en-US" sz="1400" dirty="0">
                <a:solidFill>
                  <a:srgbClr val="808080"/>
                </a:solidFill>
              </a:rPr>
              <a:t>计划”、“雏鹰计划”</a:t>
            </a:r>
            <a:r>
              <a:rPr lang="zh-CN" altLang="en-US" sz="1400" dirty="0" smtClean="0">
                <a:solidFill>
                  <a:srgbClr val="808080"/>
                </a:solidFill>
              </a:rPr>
              <a:t>等</a:t>
            </a:r>
            <a:endParaRPr lang="en-US" altLang="zh-CN" sz="1400" dirty="0">
              <a:solidFill>
                <a:srgbClr val="808080"/>
              </a:solidFill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dirty="0" smtClean="0"/>
              <a:t>公</a:t>
            </a:r>
            <a:r>
              <a:rPr lang="zh-CN" altLang="en-US" sz="1400" dirty="0"/>
              <a:t>司规模：超过</a:t>
            </a:r>
            <a:r>
              <a:rPr lang="en-US" altLang="zh-CN" sz="1400" dirty="0"/>
              <a:t>30</a:t>
            </a:r>
            <a:r>
              <a:rPr lang="zh-CN" altLang="en-US" sz="1400" dirty="0"/>
              <a:t>人团队，其</a:t>
            </a:r>
            <a:r>
              <a:rPr lang="zh-CN" altLang="en-US" sz="1400" dirty="0" smtClean="0"/>
              <a:t>中近</a:t>
            </a:r>
            <a:r>
              <a:rPr lang="en-US" altLang="zh-CN" sz="1400" dirty="0" smtClean="0"/>
              <a:t>20</a:t>
            </a:r>
            <a:r>
              <a:rPr lang="zh-CN" altLang="en-US" sz="1400" dirty="0" smtClean="0"/>
              <a:t>人世界水平的研</a:t>
            </a:r>
            <a:r>
              <a:rPr lang="zh-CN" altLang="en-US" sz="1400" dirty="0"/>
              <a:t>发团</a:t>
            </a:r>
            <a:r>
              <a:rPr lang="zh-CN" altLang="en-US" sz="1400" dirty="0" smtClean="0"/>
              <a:t>队，已构建较为完整的分</a:t>
            </a:r>
            <a:r>
              <a:rPr lang="zh-CN" altLang="en-US" sz="1400" dirty="0"/>
              <a:t>子炼油技术体</a:t>
            </a:r>
            <a:r>
              <a:rPr lang="zh-CN" altLang="en-US" sz="1400" dirty="0" smtClean="0"/>
              <a:t>系</a:t>
            </a:r>
            <a:endParaRPr lang="en-US" altLang="zh-CN" sz="1400" dirty="0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sz="1400" dirty="0" smtClean="0"/>
              <a:t>与三桶油、民营石化企业成功合作，技术实力获业内广泛认可</a:t>
            </a:r>
            <a:endParaRPr lang="en-US" altLang="zh-CN" sz="1400" dirty="0">
              <a:solidFill>
                <a:srgbClr val="808080"/>
              </a:solidFill>
            </a:endParaRP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产品与技术体系</a:t>
            </a:r>
            <a:endParaRPr lang="en-US" altLang="zh-CN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zh-CN" altLang="en-US" sz="14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子炼油技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术</a:t>
            </a:r>
            <a:r>
              <a:rPr lang="zh-CN" altLang="en-US" sz="14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为核心的炼化工业软件开</a:t>
            </a:r>
            <a:r>
              <a:rPr lang="zh-CN" altLang="en-US" sz="14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发与应用</a:t>
            </a:r>
            <a:endParaRPr lang="en-US" altLang="zh-CN" sz="1400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en-US" altLang="zh-CN" sz="14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项国际专</a:t>
            </a:r>
            <a:r>
              <a:rPr lang="zh-CN" altLang="en-US" sz="14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利、</a:t>
            </a:r>
            <a:r>
              <a:rPr lang="en-US" altLang="zh-CN" sz="14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4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项中国专利、</a:t>
            </a:r>
            <a:r>
              <a:rPr lang="en-US" altLang="zh-CN" sz="14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4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项软件著作权</a:t>
            </a:r>
            <a:endParaRPr lang="en-US" altLang="zh-CN" sz="1400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zh-CN" altLang="en-US" sz="14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多项自主研发的技术世界领先</a:t>
            </a:r>
            <a:endParaRPr lang="en-US" altLang="zh-CN" sz="1400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70" y="1131590"/>
            <a:ext cx="1636354" cy="1148318"/>
          </a:xfrm>
          <a:prstGeom prst="rect">
            <a:avLst/>
          </a:prstGeom>
        </p:spPr>
      </p:pic>
      <p:pic>
        <p:nvPicPr>
          <p:cNvPr id="8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070" y="3075806"/>
            <a:ext cx="1636354" cy="101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990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3085B806-4B04-4E5E-AE90-0C72D7E9A1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辛孚加氢类装置模拟技术路线</a:t>
            </a:r>
            <a:r>
              <a:rPr lang="en-US" altLang="zh-CN" dirty="0"/>
              <a:t>——</a:t>
            </a:r>
            <a:r>
              <a:rPr lang="zh-CN" altLang="en-US" dirty="0"/>
              <a:t>反应网络生成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FEA7FC2-380B-495D-A637-E32DF8F59D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42" y="576255"/>
            <a:ext cx="3508251" cy="4402181"/>
          </a:xfrm>
          <a:prstGeom prst="rect">
            <a:avLst/>
          </a:prstGeom>
          <a:noFill/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2C5C18B1-CBA2-4111-ABCA-9F072C958B85}"/>
              </a:ext>
            </a:extLst>
          </p:cNvPr>
          <p:cNvGrpSpPr/>
          <p:nvPr/>
        </p:nvGrpSpPr>
        <p:grpSpPr>
          <a:xfrm>
            <a:off x="4572001" y="952856"/>
            <a:ext cx="4392488" cy="2987046"/>
            <a:chOff x="4265713" y="1707654"/>
            <a:chExt cx="4392488" cy="298704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ADECDDF8-510A-4B5F-BCF5-55F9BDDCB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97" t="11150" r="17009" b="17939"/>
            <a:stretch/>
          </p:blipFill>
          <p:spPr>
            <a:xfrm>
              <a:off x="4265713" y="1707654"/>
              <a:ext cx="4392488" cy="298704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CDD990B1-75DA-4B2D-BAE0-7236C1EA0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82" b="-1"/>
            <a:stretch/>
          </p:blipFill>
          <p:spPr>
            <a:xfrm>
              <a:off x="7524328" y="1707654"/>
              <a:ext cx="861911" cy="361421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01C2213B-0D28-4F9B-B1A9-69ABD88BB886}"/>
              </a:ext>
            </a:extLst>
          </p:cNvPr>
          <p:cNvSpPr txBox="1"/>
          <p:nvPr/>
        </p:nvSpPr>
        <p:spPr>
          <a:xfrm>
            <a:off x="2359904" y="699613"/>
            <a:ext cx="549775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异构</a:t>
            </a:r>
            <a:endParaRPr lang="en-US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44A5B15-9340-4C3E-B1AC-F9A189E393C2}"/>
              </a:ext>
            </a:extLst>
          </p:cNvPr>
          <p:cNvSpPr txBox="1"/>
          <p:nvPr/>
        </p:nvSpPr>
        <p:spPr>
          <a:xfrm>
            <a:off x="3224000" y="699613"/>
            <a:ext cx="549775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裂化</a:t>
            </a:r>
            <a:endParaRPr lang="en-US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BE79989-7A12-4913-9E3C-E6C8110CBC61}"/>
              </a:ext>
            </a:extLst>
          </p:cNvPr>
          <p:cNvSpPr txBox="1"/>
          <p:nvPr/>
        </p:nvSpPr>
        <p:spPr>
          <a:xfrm>
            <a:off x="1495799" y="1635646"/>
            <a:ext cx="360040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饱和</a:t>
            </a:r>
            <a:endParaRPr lang="en-US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FA677B2-B7FF-4DA3-94A8-E914189C2E70}"/>
              </a:ext>
            </a:extLst>
          </p:cNvPr>
          <p:cNvSpPr txBox="1"/>
          <p:nvPr/>
        </p:nvSpPr>
        <p:spPr>
          <a:xfrm>
            <a:off x="2909670" y="2661922"/>
            <a:ext cx="360040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开环</a:t>
            </a:r>
            <a:endParaRPr lang="en-US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9F0C389-D1DE-4BED-AFF8-6FB57FF96D9B}"/>
              </a:ext>
            </a:extLst>
          </p:cNvPr>
          <p:cNvSpPr txBox="1"/>
          <p:nvPr/>
        </p:nvSpPr>
        <p:spPr>
          <a:xfrm>
            <a:off x="775718" y="4659982"/>
            <a:ext cx="360040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裂化</a:t>
            </a:r>
            <a:endParaRPr lang="en-US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45B4839-BF71-46CD-829F-88F36DF17B43}"/>
              </a:ext>
            </a:extLst>
          </p:cNvPr>
          <p:cNvSpPr txBox="1"/>
          <p:nvPr/>
        </p:nvSpPr>
        <p:spPr>
          <a:xfrm>
            <a:off x="2359893" y="3147814"/>
            <a:ext cx="360040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开环</a:t>
            </a:r>
            <a:endParaRPr lang="en-US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D02D42F-0114-4606-B6C9-577A1A61336F}"/>
              </a:ext>
            </a:extLst>
          </p:cNvPr>
          <p:cNvSpPr txBox="1"/>
          <p:nvPr/>
        </p:nvSpPr>
        <p:spPr>
          <a:xfrm>
            <a:off x="41337" y="855412"/>
            <a:ext cx="1224136" cy="3116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样例原料分子</a:t>
            </a:r>
            <a:endParaRPr lang="en-US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E9201D8-F6B2-48D7-AE35-C95D29022A37}"/>
              </a:ext>
            </a:extLst>
          </p:cNvPr>
          <p:cNvSpPr txBox="1"/>
          <p:nvPr/>
        </p:nvSpPr>
        <p:spPr>
          <a:xfrm>
            <a:off x="2207749" y="3686824"/>
            <a:ext cx="360040" cy="2308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9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裂化</a:t>
            </a:r>
            <a:endParaRPr lang="en-US" sz="9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23989" y="4252177"/>
            <a:ext cx="3482524" cy="530912"/>
          </a:xfrm>
          <a:prstGeom prst="rect">
            <a:avLst/>
          </a:prstGeom>
        </p:spPr>
        <p:txBody>
          <a:bodyPr wrap="square" lIns="91418" tIns="45709" rIns="91418" bIns="45709">
            <a:spAutoFit/>
          </a:bodyPr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从该样例分子出发，程序自动生成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214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个组分，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372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个反应。</a:t>
            </a:r>
          </a:p>
        </p:txBody>
      </p:sp>
    </p:spTree>
    <p:extLst>
      <p:ext uri="{BB962C8B-B14F-4D97-AF65-F5344CB8AC3E}">
        <p14:creationId xmlns:p14="http://schemas.microsoft.com/office/powerpoint/2010/main" val="254453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">
            <a:extLst>
              <a:ext uri="{FF2B5EF4-FFF2-40B4-BE49-F238E27FC236}">
                <a16:creationId xmlns:a16="http://schemas.microsoft.com/office/drawing/2014/main" xmlns="" id="{5B0B3450-314B-48A2-8651-8D76CD0E1F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辛孚加氢类装置模拟技术路线</a:t>
            </a:r>
            <a:r>
              <a:rPr lang="en-US" altLang="zh-CN" dirty="0"/>
              <a:t>——</a:t>
            </a:r>
            <a:r>
              <a:rPr lang="zh-CN" altLang="en-US" dirty="0"/>
              <a:t>六维催化剂模型</a:t>
            </a:r>
          </a:p>
        </p:txBody>
      </p:sp>
      <p:pic>
        <p:nvPicPr>
          <p:cNvPr id="18" name="图片 17" descr="一反">
            <a:extLst>
              <a:ext uri="{FF2B5EF4-FFF2-40B4-BE49-F238E27FC236}">
                <a16:creationId xmlns:a16="http://schemas.microsoft.com/office/drawing/2014/main" xmlns="" id="{00000000-0008-0000-0000-000003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497" y="1227188"/>
            <a:ext cx="610862" cy="2808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DE49484E-DA60-4275-82BF-D35D39D89C0B}"/>
              </a:ext>
            </a:extLst>
          </p:cNvPr>
          <p:cNvSpPr txBox="1"/>
          <p:nvPr/>
        </p:nvSpPr>
        <p:spPr>
          <a:xfrm>
            <a:off x="400586" y="721184"/>
            <a:ext cx="5026370" cy="4039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加氢催化剂表征：辛孚六维催化剂活性模型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27A48548-0F03-4788-9BDF-5923C9AB9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831" y="1255406"/>
            <a:ext cx="2149947" cy="1015909"/>
          </a:xfrm>
          <a:prstGeom prst="rect">
            <a:avLst/>
          </a:prstGeom>
        </p:spPr>
      </p:pic>
      <p:graphicFrame>
        <p:nvGraphicFramePr>
          <p:cNvPr id="28" name="Chart 7">
            <a:extLst>
              <a:ext uri="{FF2B5EF4-FFF2-40B4-BE49-F238E27FC236}">
                <a16:creationId xmlns:a16="http://schemas.microsoft.com/office/drawing/2014/main" xmlns="" id="{BF07B91C-EA5B-4B5B-83D5-41D63E8870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8481919"/>
              </p:ext>
            </p:extLst>
          </p:nvPr>
        </p:nvGraphicFramePr>
        <p:xfrm>
          <a:off x="5571190" y="1078949"/>
          <a:ext cx="2524705" cy="1552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C4C6F34B-9453-4B91-8C7F-D7B197FF6E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98" y="2965193"/>
            <a:ext cx="2187413" cy="13363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D675008F-9536-4700-9FD8-C29B9A5821FD}"/>
              </a:ext>
            </a:extLst>
          </p:cNvPr>
          <p:cNvSpPr txBox="1"/>
          <p:nvPr/>
        </p:nvSpPr>
        <p:spPr>
          <a:xfrm>
            <a:off x="334936" y="4187879"/>
            <a:ext cx="861770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ctr" defTabSz="914153" rtl="0" latinLnBrk="1" hangingPunct="0"/>
            <a:r>
              <a:rPr lang="zh-CN" altLang="en-US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精制反应器</a:t>
            </a:r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53" rtl="0" latinLnBrk="1" hangingPunct="0"/>
            <a:r>
              <a:rPr lang="zh-CN" altLang="en-US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催化床层设置</a:t>
            </a:r>
            <a:endParaRPr lang="en-US" altLang="zh-CN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5E347A2E-DD0D-49CC-A687-5077944883DE}"/>
              </a:ext>
            </a:extLst>
          </p:cNvPr>
          <p:cNvSpPr txBox="1"/>
          <p:nvPr/>
        </p:nvSpPr>
        <p:spPr>
          <a:xfrm>
            <a:off x="1877291" y="2323897"/>
            <a:ext cx="1246491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催化剂设计操作参数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2783AB58-1ECC-4D93-9458-90FFEA67AE19}"/>
              </a:ext>
            </a:extLst>
          </p:cNvPr>
          <p:cNvSpPr txBox="1"/>
          <p:nvPr/>
        </p:nvSpPr>
        <p:spPr>
          <a:xfrm>
            <a:off x="1806607" y="4287539"/>
            <a:ext cx="1589534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反应器实际运行数据</a:t>
            </a:r>
            <a:r>
              <a:rPr lang="en-US" altLang="zh-CN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校正</a:t>
            </a:r>
            <a:r>
              <a:rPr lang="en-US" altLang="zh-CN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加号 6">
            <a:extLst>
              <a:ext uri="{FF2B5EF4-FFF2-40B4-BE49-F238E27FC236}">
                <a16:creationId xmlns:a16="http://schemas.microsoft.com/office/drawing/2014/main" xmlns="" id="{21A20F17-533B-4E5A-B8B1-19A6D9E9C277}"/>
              </a:ext>
            </a:extLst>
          </p:cNvPr>
          <p:cNvSpPr/>
          <p:nvPr/>
        </p:nvSpPr>
        <p:spPr>
          <a:xfrm>
            <a:off x="2173155" y="2501107"/>
            <a:ext cx="576064" cy="504056"/>
          </a:xfrm>
          <a:prstGeom prst="mathPlus">
            <a:avLst>
              <a:gd name="adj1" fmla="val 15961"/>
            </a:avLst>
          </a:prstGeom>
          <a:solidFill>
            <a:srgbClr val="F2F2F2"/>
          </a:solidFill>
          <a:ln w="25400" cap="flat">
            <a:solidFill>
              <a:schemeClr val="accent6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ctr">
            <a:spAutoFit/>
          </a:bodyPr>
          <a:lstStyle/>
          <a:p>
            <a:pPr algn="l" defTabSz="914153" rtl="0" latinLnBrk="1" hangingPunct="0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Picture 8">
            <a:extLst>
              <a:ext uri="{FF2B5EF4-FFF2-40B4-BE49-F238E27FC236}">
                <a16:creationId xmlns:a16="http://schemas.microsoft.com/office/drawing/2014/main" xmlns="" id="{CFF2B475-7303-41AA-BB11-C18B4C4173B5}"/>
              </a:ext>
            </a:extLst>
          </p:cNvPr>
          <p:cNvPicPr/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180" y="2810163"/>
            <a:ext cx="2632684" cy="1531594"/>
          </a:xfrm>
          <a:prstGeom prst="rect">
            <a:avLst/>
          </a:prstGeom>
          <a:noFill/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xmlns="" id="{0A13EB48-5072-445D-ADCB-D0DA417B052D}"/>
              </a:ext>
            </a:extLst>
          </p:cNvPr>
          <p:cNvSpPr/>
          <p:nvPr/>
        </p:nvSpPr>
        <p:spPr>
          <a:xfrm>
            <a:off x="4272095" y="2445624"/>
            <a:ext cx="978408" cy="733611"/>
          </a:xfrm>
          <a:prstGeom prst="rightArrow">
            <a:avLst/>
          </a:prstGeom>
          <a:solidFill>
            <a:schemeClr val="accent2"/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ctr">
            <a:spAutoFit/>
          </a:bodyPr>
          <a:lstStyle/>
          <a:p>
            <a:pPr algn="l" defTabSz="914153" rtl="0" latinLnBrk="1" hangingPunct="0"/>
            <a:endParaRPr lang="zh-CN" altLang="en-US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xmlns="" id="{B267F963-35FE-4841-B6C9-B87C8A74A6F6}"/>
              </a:ext>
            </a:extLst>
          </p:cNvPr>
          <p:cNvSpPr txBox="1"/>
          <p:nvPr/>
        </p:nvSpPr>
        <p:spPr>
          <a:xfrm>
            <a:off x="6367380" y="2528255"/>
            <a:ext cx="932302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催化剂</a:t>
            </a:r>
            <a:r>
              <a:rPr lang="en-US" altLang="zh-CN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维模型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xmlns="" id="{6A808B98-FB63-4B1B-A838-EC2475B90EF7}"/>
              </a:ext>
            </a:extLst>
          </p:cNvPr>
          <p:cNvSpPr txBox="1"/>
          <p:nvPr/>
        </p:nvSpPr>
        <p:spPr>
          <a:xfrm>
            <a:off x="6239139" y="4341768"/>
            <a:ext cx="1631212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催化剂六个维度的失活曲线</a:t>
            </a:r>
          </a:p>
        </p:txBody>
      </p:sp>
      <p:sp>
        <p:nvSpPr>
          <p:cNvPr id="3" name="Rectangle 2"/>
          <p:cNvSpPr/>
          <p:nvPr/>
        </p:nvSpPr>
        <p:spPr>
          <a:xfrm>
            <a:off x="4983489" y="4683956"/>
            <a:ext cx="3849838" cy="276999"/>
          </a:xfrm>
          <a:prstGeom prst="rect">
            <a:avLst/>
          </a:prstGeom>
        </p:spPr>
        <p:txBody>
          <a:bodyPr wrap="square" lIns="91418" tIns="45709" rIns="91418" bIns="45709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专利</a:t>
            </a:r>
            <a:r>
              <a:rPr lang="en-US" altLang="zh-CN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一种分子级加氢装置模拟及优化系统</a:t>
            </a:r>
            <a:r>
              <a:rPr lang="en-US" altLang="zh-CN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2">
            <a:extLst>
              <a:ext uri="{FF2B5EF4-FFF2-40B4-BE49-F238E27FC236}">
                <a16:creationId xmlns:a16="http://schemas.microsoft.com/office/drawing/2014/main" xmlns="" id="{DF723B1F-9705-4080-8B43-A5C8CD3840B7}"/>
              </a:ext>
            </a:extLst>
          </p:cNvPr>
          <p:cNvSpPr/>
          <p:nvPr/>
        </p:nvSpPr>
        <p:spPr>
          <a:xfrm>
            <a:off x="1221484" y="1150095"/>
            <a:ext cx="2800609" cy="3420000"/>
          </a:xfrm>
          <a:prstGeom prst="rect">
            <a:avLst/>
          </a:prstGeom>
          <a:noFill/>
          <a:ln w="25400" cap="flat">
            <a:solidFill>
              <a:schemeClr val="accent2"/>
            </a:solidFill>
            <a:prstDash val="dash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21" name="矩形 39">
            <a:extLst>
              <a:ext uri="{FF2B5EF4-FFF2-40B4-BE49-F238E27FC236}">
                <a16:creationId xmlns:a16="http://schemas.microsoft.com/office/drawing/2014/main" xmlns="" id="{DED792F6-E9B0-4C0F-91A4-9C5AD828377F}"/>
              </a:ext>
            </a:extLst>
          </p:cNvPr>
          <p:cNvSpPr/>
          <p:nvPr/>
        </p:nvSpPr>
        <p:spPr>
          <a:xfrm>
            <a:off x="5497460" y="1150095"/>
            <a:ext cx="2800609" cy="3420000"/>
          </a:xfrm>
          <a:prstGeom prst="rect">
            <a:avLst/>
          </a:prstGeom>
          <a:noFill/>
          <a:ln w="25400" cap="flat">
            <a:solidFill>
              <a:schemeClr val="accent2"/>
            </a:solidFill>
            <a:prstDash val="dash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2647472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">
            <a:extLst>
              <a:ext uri="{FF2B5EF4-FFF2-40B4-BE49-F238E27FC236}">
                <a16:creationId xmlns:a16="http://schemas.microsoft.com/office/drawing/2014/main" xmlns="" id="{5B0B3450-314B-48A2-8651-8D76CD0E1F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辛孚加氢类装置模拟技术路线</a:t>
            </a:r>
            <a:r>
              <a:rPr lang="en-US" altLang="zh-CN" dirty="0"/>
              <a:t>——</a:t>
            </a:r>
            <a:r>
              <a:rPr lang="zh-CN" altLang="en-US" dirty="0"/>
              <a:t>催化剂失活曲线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DE49484E-DA60-4275-82BF-D35D39D89C0B}"/>
              </a:ext>
            </a:extLst>
          </p:cNvPr>
          <p:cNvSpPr txBox="1"/>
          <p:nvPr/>
        </p:nvSpPr>
        <p:spPr>
          <a:xfrm>
            <a:off x="400586" y="834281"/>
            <a:ext cx="2429505" cy="4039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辛孚催化剂失活模型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xmlns="" id="{AEAAD6FA-7B46-4230-85E6-26A76170EC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37686"/>
              </p:ext>
            </p:extLst>
          </p:nvPr>
        </p:nvGraphicFramePr>
        <p:xfrm>
          <a:off x="2411760" y="1442041"/>
          <a:ext cx="286226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0" name="Equation" r:id="rId4" imgW="2286000" imgH="431640" progId="Equation.DSMT4">
                  <p:embed/>
                </p:oleObj>
              </mc:Choice>
              <mc:Fallback>
                <p:oleObj name="Equation" r:id="rId4" imgW="22860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1442041"/>
                        <a:ext cx="2862262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20B53522-E2CF-4B61-8431-E37ED9497A8B}"/>
              </a:ext>
            </a:extLst>
          </p:cNvPr>
          <p:cNvSpPr txBox="1"/>
          <p:nvPr/>
        </p:nvSpPr>
        <p:spPr>
          <a:xfrm>
            <a:off x="668760" y="1599455"/>
            <a:ext cx="1323436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ctr" defTabSz="914153" rtl="0" latinLnBrk="1" hangingPunct="0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积碳失活模型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4A8321F6-660D-4FEE-8BE8-422862AD634A}"/>
              </a:ext>
            </a:extLst>
          </p:cNvPr>
          <p:cNvSpPr txBox="1"/>
          <p:nvPr/>
        </p:nvSpPr>
        <p:spPr>
          <a:xfrm>
            <a:off x="262465" y="2233200"/>
            <a:ext cx="1733804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ctr" defTabSz="914153" rtl="0" latinLnBrk="1" hangingPunct="0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金属聚集失活模型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xmlns="" id="{E68C5824-77B9-4098-9450-A11D5D7507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7973561"/>
              </p:ext>
            </p:extLst>
          </p:nvPr>
        </p:nvGraphicFramePr>
        <p:xfrm>
          <a:off x="2402048" y="2046298"/>
          <a:ext cx="2185987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1" name="Equation" r:id="rId6" imgW="1777680" imgH="431640" progId="Equation.DSMT4">
                  <p:embed/>
                </p:oleObj>
              </mc:Choice>
              <mc:Fallback>
                <p:oleObj name="Equation" r:id="rId6" imgW="17776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2048" y="2046298"/>
                        <a:ext cx="2185987" cy="525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8B790312-CC30-4CD0-AD54-CA4E6F44A1DF}"/>
              </a:ext>
            </a:extLst>
          </p:cNvPr>
          <p:cNvSpPr txBox="1"/>
          <p:nvPr/>
        </p:nvSpPr>
        <p:spPr>
          <a:xfrm>
            <a:off x="463575" y="2866945"/>
            <a:ext cx="1528620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ctr" defTabSz="914153" rtl="0" latinLnBrk="1" hangingPunct="0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催化剂中毒模型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xmlns="" id="{5B5E875B-A7E0-40FD-9949-FFC3ED5038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5473035"/>
              </p:ext>
            </p:extLst>
          </p:nvPr>
        </p:nvGraphicFramePr>
        <p:xfrm>
          <a:off x="2412388" y="2680044"/>
          <a:ext cx="191135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2" name="Equation" r:id="rId8" imgW="1523880" imgH="419040" progId="Equation.DSMT4">
                  <p:embed/>
                </p:oleObj>
              </mc:Choice>
              <mc:Fallback>
                <p:oleObj name="Equation" r:id="rId8" imgW="15238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2388" y="2680044"/>
                        <a:ext cx="1911350" cy="525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2E00EA63-E7A6-4941-B694-0D07B52692E8}"/>
              </a:ext>
            </a:extLst>
          </p:cNvPr>
          <p:cNvSpPr txBox="1"/>
          <p:nvPr/>
        </p:nvSpPr>
        <p:spPr>
          <a:xfrm>
            <a:off x="668760" y="3500690"/>
            <a:ext cx="1323436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ctr" defTabSz="914153" rtl="0" latinLnBrk="1" hangingPunct="0"/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载体倒塌模型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xmlns="" id="{4BFC7132-D09F-47E6-9CFB-6098A109D8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773232"/>
              </p:ext>
            </p:extLst>
          </p:nvPr>
        </p:nvGraphicFramePr>
        <p:xfrm>
          <a:off x="2411760" y="3313790"/>
          <a:ext cx="1487488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73" name="Equation" r:id="rId10" imgW="1104840" imgH="393480" progId="Equation.DSMT4">
                  <p:embed/>
                </p:oleObj>
              </mc:Choice>
              <mc:Fallback>
                <p:oleObj name="Equation" r:id="rId10" imgW="11048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3313790"/>
                        <a:ext cx="1487488" cy="525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11">
            <a:extLst>
              <a:ext uri="{FF2B5EF4-FFF2-40B4-BE49-F238E27FC236}">
                <a16:creationId xmlns:a16="http://schemas.microsoft.com/office/drawing/2014/main" xmlns="" id="{39593AD1-6A32-4240-8D7E-5CF50EB7CA39}"/>
              </a:ext>
            </a:extLst>
          </p:cNvPr>
          <p:cNvPicPr/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575" y="1599455"/>
            <a:ext cx="3229861" cy="2016000"/>
          </a:xfrm>
          <a:prstGeom prst="rect">
            <a:avLst/>
          </a:prstGeom>
          <a:noFill/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F36E9D22-D37C-4B3A-8642-88F43D88FC2E}"/>
              </a:ext>
            </a:extLst>
          </p:cNvPr>
          <p:cNvSpPr txBox="1"/>
          <p:nvPr/>
        </p:nvSpPr>
        <p:spPr>
          <a:xfrm>
            <a:off x="6372200" y="3939913"/>
            <a:ext cx="1701744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加氢裂化催化剂</a:t>
            </a:r>
            <a:r>
              <a:rPr lang="en-US" altLang="zh-CN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维失活曲线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140575" y="4571150"/>
            <a:ext cx="3849838" cy="276999"/>
          </a:xfrm>
          <a:prstGeom prst="rect">
            <a:avLst/>
          </a:prstGeom>
        </p:spPr>
        <p:txBody>
          <a:bodyPr wrap="square" lIns="91418" tIns="45709" rIns="91418" bIns="45709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专利</a:t>
            </a:r>
            <a:r>
              <a:rPr lang="en-US" altLang="zh-CN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一种分子级加氢装置模拟及优化系统</a:t>
            </a:r>
            <a:r>
              <a:rPr lang="en-US" altLang="zh-CN" sz="12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sz="12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72597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京博石化催柴裂解装置优化应用案例</a:t>
            </a: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xmlns="" id="{A60C567B-B07A-481B-80B2-B2C21D7F3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549920"/>
              </p:ext>
            </p:extLst>
          </p:nvPr>
        </p:nvGraphicFramePr>
        <p:xfrm>
          <a:off x="2627784" y="987574"/>
          <a:ext cx="5544616" cy="3744414"/>
        </p:xfrm>
        <a:graphic>
          <a:graphicData uri="http://schemas.openxmlformats.org/drawingml/2006/table">
            <a:tbl>
              <a:tblPr/>
              <a:tblGrid>
                <a:gridCol w="836923">
                  <a:extLst>
                    <a:ext uri="{9D8B030D-6E8A-4147-A177-3AD203B41FA5}">
                      <a16:colId xmlns:a16="http://schemas.microsoft.com/office/drawing/2014/main" xmlns="" val="118446661"/>
                    </a:ext>
                  </a:extLst>
                </a:gridCol>
                <a:gridCol w="1342565">
                  <a:extLst>
                    <a:ext uri="{9D8B030D-6E8A-4147-A177-3AD203B41FA5}">
                      <a16:colId xmlns:a16="http://schemas.microsoft.com/office/drawing/2014/main" xmlns="" val="1589505419"/>
                    </a:ext>
                  </a:extLst>
                </a:gridCol>
                <a:gridCol w="1081026">
                  <a:extLst>
                    <a:ext uri="{9D8B030D-6E8A-4147-A177-3AD203B41FA5}">
                      <a16:colId xmlns:a16="http://schemas.microsoft.com/office/drawing/2014/main" xmlns="" val="1428985289"/>
                    </a:ext>
                  </a:extLst>
                </a:gridCol>
                <a:gridCol w="1046153">
                  <a:extLst>
                    <a:ext uri="{9D8B030D-6E8A-4147-A177-3AD203B41FA5}">
                      <a16:colId xmlns:a16="http://schemas.microsoft.com/office/drawing/2014/main" xmlns="" val="4026836899"/>
                    </a:ext>
                  </a:extLst>
                </a:gridCol>
                <a:gridCol w="1237949">
                  <a:extLst>
                    <a:ext uri="{9D8B030D-6E8A-4147-A177-3AD203B41FA5}">
                      <a16:colId xmlns:a16="http://schemas.microsoft.com/office/drawing/2014/main" xmlns="" val="425210199"/>
                    </a:ext>
                  </a:extLst>
                </a:gridCol>
              </a:tblGrid>
              <a:tr h="368639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族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族名称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预测值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%)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实测值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%)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绝对误差</a:t>
                      </a:r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%)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7663255"/>
                  </a:ext>
                </a:extLst>
              </a:tr>
              <a:tr h="19857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饱和烃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链烷烃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50.85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52.2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-1.35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82502247"/>
                  </a:ext>
                </a:extLst>
              </a:tr>
              <a:tr h="198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一环烷烃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14.73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15.5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-0.77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78558839"/>
                  </a:ext>
                </a:extLst>
              </a:tr>
              <a:tr h="198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二环烷烃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10.44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10.9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-0.46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97896327"/>
                  </a:ext>
                </a:extLst>
              </a:tr>
              <a:tr h="198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三环烷烃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3.37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-0.13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02924140"/>
                  </a:ext>
                </a:extLst>
              </a:tr>
              <a:tr h="198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总环烷烃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28.62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29.9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-1.28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93381782"/>
                  </a:ext>
                </a:extLst>
              </a:tr>
              <a:tr h="198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总饱和烃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79.47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82.1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-2.63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7959166"/>
                  </a:ext>
                </a:extLst>
              </a:tr>
              <a:tr h="198575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芳烃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烷基苯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8.20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8.5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-0.30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56026582"/>
                  </a:ext>
                </a:extLst>
              </a:tr>
              <a:tr h="198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茚满或四氢萘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2.33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-0.07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15205075"/>
                  </a:ext>
                </a:extLst>
              </a:tr>
              <a:tr h="198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茚类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1.07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-0.03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573859772"/>
                  </a:ext>
                </a:extLst>
              </a:tr>
              <a:tr h="198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总单环芳烃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12.02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0.02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26373470"/>
                  </a:ext>
                </a:extLst>
              </a:tr>
              <a:tr h="198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萘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0.21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0.01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53563425"/>
                  </a:ext>
                </a:extLst>
              </a:tr>
              <a:tr h="198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萘类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2.99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-0.31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13654926"/>
                  </a:ext>
                </a:extLst>
              </a:tr>
              <a:tr h="198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苊类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1.07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-0.03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1035714"/>
                  </a:ext>
                </a:extLst>
              </a:tr>
              <a:tr h="198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苊烯类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1.07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1.1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-0.03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90509397"/>
                  </a:ext>
                </a:extLst>
              </a:tr>
              <a:tr h="198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总双环芳烃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5.58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5.5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0.08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425253102"/>
                  </a:ext>
                </a:extLst>
              </a:tr>
              <a:tr h="198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三环芳烃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0.39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-0.01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437900428"/>
                  </a:ext>
                </a:extLst>
              </a:tr>
              <a:tr h="1985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总芳烃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17.99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17.9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0.09 </a:t>
                      </a:r>
                    </a:p>
                  </a:txBody>
                  <a:tcPr marL="5715" marR="5715" marT="571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95121321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8ABC4553-F846-46F8-B27A-5CF3FBE7F897}"/>
              </a:ext>
            </a:extLst>
          </p:cNvPr>
          <p:cNvSpPr txBox="1"/>
          <p:nvPr/>
        </p:nvSpPr>
        <p:spPr>
          <a:xfrm>
            <a:off x="683577" y="1038650"/>
            <a:ext cx="1392701" cy="3154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28574" rtlCol="0" anchor="t">
            <a:spAutoFit/>
          </a:bodyPr>
          <a:lstStyle/>
          <a:p>
            <a:pPr algn="l" defTabSz="685613" rtl="0" latinLnBrk="1" hangingPunct="0"/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分子解析误差</a:t>
            </a:r>
            <a:endParaRPr 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2">
            <a:extLst>
              <a:ext uri="{FF2B5EF4-FFF2-40B4-BE49-F238E27FC236}">
                <a16:creationId xmlns:a16="http://schemas.microsoft.com/office/drawing/2014/main" xmlns="" id="{970925C0-5F9C-4999-8A04-ABB1C2FEB984}"/>
              </a:ext>
            </a:extLst>
          </p:cNvPr>
          <p:cNvSpPr txBox="1"/>
          <p:nvPr/>
        </p:nvSpPr>
        <p:spPr>
          <a:xfrm>
            <a:off x="279491" y="3579872"/>
            <a:ext cx="2200854" cy="3154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28574" rtlCol="0" anchor="t">
            <a:spAutoFit/>
          </a:bodyPr>
          <a:lstStyle/>
          <a:p>
            <a:pPr algn="l" defTabSz="685613" rtl="0" latinLnBrk="1" hangingPunct="0"/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平均绝对误差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0.44%</a:t>
            </a:r>
            <a:endParaRPr lang="en-US" sz="1600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44980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BDCFA93D-A74E-48B9-942F-B85DCB1A73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京博石化催柴裂解装置优化应用案例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470595"/>
              </p:ext>
            </p:extLst>
          </p:nvPr>
        </p:nvGraphicFramePr>
        <p:xfrm>
          <a:off x="467544" y="771550"/>
          <a:ext cx="7239000" cy="186705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93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081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0745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床层编号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进床层</a:t>
                      </a:r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(℃)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出床层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(℃)(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现场值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出床层</a:t>
                      </a:r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(℃)(</a:t>
                      </a:r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模拟值</a:t>
                      </a:r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温升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(℃)(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现场值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温升</a:t>
                      </a:r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(℃)(</a:t>
                      </a:r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模拟值</a:t>
                      </a:r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18000" marB="1800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温升偏差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(℃)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18000" marB="1800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74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1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285.31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310.83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311.3479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25.52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26.0379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0.5179</a:t>
                      </a:r>
                    </a:p>
                  </a:txBody>
                  <a:tcPr marL="36000" marR="36000" marT="18000" marB="1800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74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2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308.32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335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332.7543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26.68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24.4343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-2.2457</a:t>
                      </a:r>
                    </a:p>
                  </a:txBody>
                  <a:tcPr marL="36000" marR="36000" marT="18000" marB="1800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74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318.62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331.52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332.4085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12.9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13.7885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0.8885</a:t>
                      </a:r>
                    </a:p>
                  </a:txBody>
                  <a:tcPr marL="36000" marR="36000" marT="18000" marB="1800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074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4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327.35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357.33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357.8528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29.98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30.5028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0.5228</a:t>
                      </a:r>
                    </a:p>
                  </a:txBody>
                  <a:tcPr marL="36000" marR="36000" marT="18000" marB="1800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74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5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348.2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362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361.4032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13.8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13.2032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-0.5968</a:t>
                      </a:r>
                    </a:p>
                  </a:txBody>
                  <a:tcPr marL="36000" marR="36000" marT="18000" marB="1800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74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6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342.72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351.67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351.6595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8.95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8.9395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-0.0105</a:t>
                      </a:r>
                    </a:p>
                  </a:txBody>
                  <a:tcPr marL="36000" marR="36000" marT="18000" marB="1800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074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7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342.25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351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350.9152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8.75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8.6652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-0.0848</a:t>
                      </a:r>
                    </a:p>
                  </a:txBody>
                  <a:tcPr marL="36000" marR="36000" marT="18000" marB="1800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0745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8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344.55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356.17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354.1067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11.62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9.5567</a:t>
                      </a:r>
                    </a:p>
                  </a:txBody>
                  <a:tcPr marL="36000" marR="36000" marT="18000" marB="180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/>
                        </a:rPr>
                        <a:t>-2.0633</a:t>
                      </a:r>
                    </a:p>
                  </a:txBody>
                  <a:tcPr marL="36000" marR="36000" marT="18000" marB="1800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740352" y="2211718"/>
            <a:ext cx="1331640" cy="92330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ctr" defTabSz="914153" rtl="0" latinLnBrk="1" hangingPunct="0">
              <a:lnSpc>
                <a:spcPct val="150000"/>
              </a:lnSpc>
            </a:pP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平均误差：</a:t>
            </a:r>
            <a:endParaRPr lang="en-US" altLang="zh-CN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53" rtl="0" latinLnBrk="1" hangingPunct="0">
              <a:lnSpc>
                <a:spcPct val="150000"/>
              </a:lnSpc>
            </a:pP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0.87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℃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4377085"/>
              </p:ext>
            </p:extLst>
          </p:nvPr>
        </p:nvGraphicFramePr>
        <p:xfrm>
          <a:off x="467544" y="2673383"/>
          <a:ext cx="7223760" cy="2281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642125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BDCFA93D-A74E-48B9-942F-B85DCB1A73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6565" y="123478"/>
            <a:ext cx="6511701" cy="452768"/>
          </a:xfrm>
        </p:spPr>
        <p:txBody>
          <a:bodyPr/>
          <a:lstStyle/>
          <a:p>
            <a:r>
              <a:rPr lang="zh-CN" altLang="en-US" dirty="0"/>
              <a:t>京博石化催柴裂解装置优化应用案例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xmlns="" id="{4E12C3B5-6EE4-4031-8271-3CB1F9610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624247"/>
              </p:ext>
            </p:extLst>
          </p:nvPr>
        </p:nvGraphicFramePr>
        <p:xfrm>
          <a:off x="323529" y="771555"/>
          <a:ext cx="8568952" cy="140484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36105">
                  <a:extLst>
                    <a:ext uri="{9D8B030D-6E8A-4147-A177-3AD203B41FA5}">
                      <a16:colId xmlns:a16="http://schemas.microsoft.com/office/drawing/2014/main" xmlns="" val="218588899"/>
                    </a:ext>
                  </a:extLst>
                </a:gridCol>
                <a:gridCol w="1164834">
                  <a:extLst>
                    <a:ext uri="{9D8B030D-6E8A-4147-A177-3AD203B41FA5}">
                      <a16:colId xmlns:a16="http://schemas.microsoft.com/office/drawing/2014/main" xmlns="" val="1356360469"/>
                    </a:ext>
                  </a:extLst>
                </a:gridCol>
                <a:gridCol w="1186014">
                  <a:extLst>
                    <a:ext uri="{9D8B030D-6E8A-4147-A177-3AD203B41FA5}">
                      <a16:colId xmlns:a16="http://schemas.microsoft.com/office/drawing/2014/main" xmlns="" val="1978237000"/>
                    </a:ext>
                  </a:extLst>
                </a:gridCol>
                <a:gridCol w="1202957">
                  <a:extLst>
                    <a:ext uri="{9D8B030D-6E8A-4147-A177-3AD203B41FA5}">
                      <a16:colId xmlns:a16="http://schemas.microsoft.com/office/drawing/2014/main" xmlns="" val="3252484880"/>
                    </a:ext>
                  </a:extLst>
                </a:gridCol>
                <a:gridCol w="1389331">
                  <a:extLst>
                    <a:ext uri="{9D8B030D-6E8A-4147-A177-3AD203B41FA5}">
                      <a16:colId xmlns:a16="http://schemas.microsoft.com/office/drawing/2014/main" xmlns="" val="2192988040"/>
                    </a:ext>
                  </a:extLst>
                </a:gridCol>
                <a:gridCol w="1321559">
                  <a:extLst>
                    <a:ext uri="{9D8B030D-6E8A-4147-A177-3AD203B41FA5}">
                      <a16:colId xmlns:a16="http://schemas.microsoft.com/office/drawing/2014/main" xmlns="" val="3607388489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23415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日期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石脑油收率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/% </a:t>
                      </a:r>
                    </a:p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现场值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石脑油收率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/% </a:t>
                      </a:r>
                    </a:p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模拟值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石脑油收率</a:t>
                      </a:r>
                      <a:endParaRPr lang="en-US" altLang="zh-CN" sz="11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绝对误差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裂解柴油收率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/% </a:t>
                      </a:r>
                    </a:p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现场值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裂解柴油收率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/% </a:t>
                      </a:r>
                    </a:p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模拟值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柴油收率</a:t>
                      </a:r>
                      <a:b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绝对误差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2366441"/>
                  </a:ext>
                </a:extLst>
              </a:tr>
              <a:tr h="21239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23.33%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24.70%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1.37%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60.76%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Calibri"/>
                        </a:rPr>
                        <a:t>61.31%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Calibri"/>
                        </a:rPr>
                        <a:t>0.55%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67681334"/>
                  </a:ext>
                </a:extLst>
              </a:tr>
              <a:tr h="21239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23.50%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24.10%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63.55%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Calibri"/>
                        </a:rPr>
                        <a:t>65.76%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Calibri"/>
                        </a:rPr>
                        <a:t>2.21%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8079769"/>
                  </a:ext>
                </a:extLst>
              </a:tr>
              <a:tr h="21239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24.07%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25.88%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1.81%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65.44%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Calibri"/>
                        </a:rPr>
                        <a:t>66.25%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Calibri"/>
                        </a:rPr>
                        <a:t>0.81%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4796207"/>
                  </a:ext>
                </a:extLst>
              </a:tr>
              <a:tr h="21239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23.90%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25.52%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1.62%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67.39%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Calibri"/>
                        </a:rPr>
                        <a:t>67.72%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Calibri"/>
                        </a:rPr>
                        <a:t>0.33%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25014503"/>
                  </a:ext>
                </a:extLst>
              </a:tr>
              <a:tr h="212398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26.62%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26.10%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-0.52%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65.51%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7" marR="7577" marT="7577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Calibri"/>
                        </a:rPr>
                        <a:t>68.26%</a:t>
                      </a:r>
                    </a:p>
                  </a:txBody>
                  <a:tcPr marL="7620" marR="7620" marT="762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Calibri"/>
                        </a:rPr>
                        <a:t>2.75%</a:t>
                      </a:r>
                    </a:p>
                  </a:txBody>
                  <a:tcPr marL="7620" marR="7620" marT="762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4177583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27584" y="2282878"/>
            <a:ext cx="3096344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ctr" defTabSz="914153" rtl="0" latinLnBrk="1" hangingPunct="0"/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石脑油收率平均误差：</a:t>
            </a:r>
            <a:r>
              <a:rPr lang="en-US" altLang="zh-CN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1.1%</a:t>
            </a:r>
            <a:endParaRPr lang="zh-CN" altLang="en-US" sz="16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32042" y="2305208"/>
            <a:ext cx="3168352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ctr" defTabSz="914153" rtl="0" latinLnBrk="1" hangingPunct="0"/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柴油收率平均误差：</a:t>
            </a:r>
            <a:r>
              <a:rPr lang="en-US" altLang="zh-CN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1.3%</a:t>
            </a:r>
            <a:endParaRPr lang="zh-CN" altLang="en-US" sz="16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Elbow Connector 5"/>
          <p:cNvCxnSpPr/>
          <p:nvPr/>
        </p:nvCxnSpPr>
        <p:spPr>
          <a:xfrm rot="16200000">
            <a:off x="3877937" y="2116201"/>
            <a:ext cx="216000" cy="432000"/>
          </a:xfrm>
          <a:prstGeom prst="bentConnector3">
            <a:avLst>
              <a:gd name="adj1" fmla="val 1153"/>
            </a:avLst>
          </a:prstGeom>
          <a:noFill/>
          <a:ln w="25400" cap="flat">
            <a:solidFill>
              <a:srgbClr val="7030A0"/>
            </a:solidFill>
            <a:prstDash val="solid"/>
            <a:bevel/>
            <a:tailEnd type="arrow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Elbow Connector 15"/>
          <p:cNvCxnSpPr/>
          <p:nvPr/>
        </p:nvCxnSpPr>
        <p:spPr>
          <a:xfrm rot="16200000">
            <a:off x="7848352" y="2128153"/>
            <a:ext cx="216000" cy="432000"/>
          </a:xfrm>
          <a:prstGeom prst="bentConnector3">
            <a:avLst>
              <a:gd name="adj1" fmla="val 1153"/>
            </a:avLst>
          </a:prstGeom>
          <a:noFill/>
          <a:ln w="25400" cap="flat">
            <a:solidFill>
              <a:srgbClr val="7030A0"/>
            </a:solidFill>
            <a:prstDash val="solid"/>
            <a:bevel/>
            <a:tailEnd type="arrow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089082"/>
              </p:ext>
            </p:extLst>
          </p:nvPr>
        </p:nvGraphicFramePr>
        <p:xfrm>
          <a:off x="2329365" y="2787774"/>
          <a:ext cx="1903189" cy="194421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95708">
                  <a:extLst>
                    <a:ext uri="{9D8B030D-6E8A-4147-A177-3AD203B41FA5}">
                      <a16:colId xmlns:a16="http://schemas.microsoft.com/office/drawing/2014/main" xmlns="" val="334824050"/>
                    </a:ext>
                  </a:extLst>
                </a:gridCol>
                <a:gridCol w="907481">
                  <a:extLst>
                    <a:ext uri="{9D8B030D-6E8A-4147-A177-3AD203B41FA5}">
                      <a16:colId xmlns:a16="http://schemas.microsoft.com/office/drawing/2014/main" xmlns="" val="1707390997"/>
                    </a:ext>
                  </a:extLst>
                </a:gridCol>
              </a:tblGrid>
              <a:tr h="21602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石脑油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16739429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分子类型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浓度</a:t>
                      </a:r>
                      <a:r>
                        <a:rPr lang="en-US" altLang="zh-CN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en-US" sz="11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83074150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C6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环烷烃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5.36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60072757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苯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55601459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C7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环烷烃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14.22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97925069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C7</a:t>
                      </a:r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芳烃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2.03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11727044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C8</a:t>
                      </a:r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环烷烃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20.5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715344476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C8</a:t>
                      </a:r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芳烃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3.67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0128289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63714787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999983"/>
              </p:ext>
            </p:extLst>
          </p:nvPr>
        </p:nvGraphicFramePr>
        <p:xfrm>
          <a:off x="5413698" y="2787774"/>
          <a:ext cx="1966614" cy="194421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030130">
                  <a:extLst>
                    <a:ext uri="{9D8B030D-6E8A-4147-A177-3AD203B41FA5}">
                      <a16:colId xmlns:a16="http://schemas.microsoft.com/office/drawing/2014/main" xmlns="" val="3118582653"/>
                    </a:ext>
                  </a:extLst>
                </a:gridCol>
                <a:gridCol w="936484">
                  <a:extLst>
                    <a:ext uri="{9D8B030D-6E8A-4147-A177-3AD203B41FA5}">
                      <a16:colId xmlns:a16="http://schemas.microsoft.com/office/drawing/2014/main" xmlns="" val="288921302"/>
                    </a:ext>
                  </a:extLst>
                </a:gridCol>
              </a:tblGrid>
              <a:tr h="21602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柴油</a:t>
                      </a:r>
                      <a:endParaRPr lang="zh-CN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8525058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分子类型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浓度</a:t>
                      </a:r>
                      <a:r>
                        <a:rPr lang="en-US" altLang="zh-CN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en-US" sz="11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11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699382664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链烷烃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851211122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一环烷烃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7896187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二环烷烃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162746649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三环烷烃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113795325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单环芳烃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715039438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双环芳烃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968740150"/>
                  </a:ext>
                </a:extLst>
              </a:tr>
              <a:tr h="216024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00938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6552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xmlns="" id="{0F96F312-2433-4ACC-BB2F-254FD84E04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京博石化催柴裂解装置优化案例</a:t>
            </a:r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61499E01-F630-4889-8B30-2681D3A28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36" y="1400589"/>
            <a:ext cx="4536504" cy="2512525"/>
          </a:xfrm>
          <a:prstGeom prst="rect">
            <a:avLst/>
          </a:prstGeom>
          <a:effectLst>
            <a:outerShdw blurRad="63500" sx="102000" sy="102000" algn="ctr" rotWithShape="0">
              <a:schemeClr val="tx2">
                <a:alpha val="40000"/>
              </a:schemeClr>
            </a:outerShdw>
          </a:effectLst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xmlns="" id="{C8971CCA-1ECB-478D-92A4-A090F8812C2D}"/>
              </a:ext>
            </a:extLst>
          </p:cNvPr>
          <p:cNvSpPr txBox="1"/>
          <p:nvPr/>
        </p:nvSpPr>
        <p:spPr>
          <a:xfrm>
            <a:off x="5148066" y="699542"/>
            <a:ext cx="3816424" cy="4345419"/>
          </a:xfrm>
          <a:prstGeom prst="rect">
            <a:avLst/>
          </a:prstGeom>
          <a:noFill/>
        </p:spPr>
        <p:txBody>
          <a:bodyPr wrap="square" lIns="68564" tIns="34289" rIns="68564" bIns="3428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通过模型模拟可以为京博催柴裂解装置进行如下内容的优化：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06" indent="-17140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优化混合进料配比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217" lvl="1" indent="-17140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当原料供应充足时，通过调整原料配比使反应器操作在温和的条件下，并保证产品质量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06" indent="-17140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R101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反应器各床层入口温度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217" lvl="1" indent="-17140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当进料发生变化时，调整一反的反应条件，可以灵活的调整精制程度，保证产品的稳定性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06" indent="-17140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R102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反应器各床层入口温度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217" lvl="1" indent="-171406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当进料发生变化时，调整二反的反应条件，优化产物收率分布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89709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F7174E43-64AF-4D55-8718-DD6917F51E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京博石化催柴裂解装置优化案例</a:t>
            </a:r>
            <a:endParaRPr lang="en-US" altLang="zh-CN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6A3D1170-D652-40E0-8839-9A77CDC3B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739804"/>
              </p:ext>
            </p:extLst>
          </p:nvPr>
        </p:nvGraphicFramePr>
        <p:xfrm>
          <a:off x="715170" y="1222288"/>
          <a:ext cx="5900738" cy="120397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63702">
                  <a:extLst>
                    <a:ext uri="{9D8B030D-6E8A-4147-A177-3AD203B41FA5}">
                      <a16:colId xmlns:a16="http://schemas.microsoft.com/office/drawing/2014/main" xmlns="" val="901719926"/>
                    </a:ext>
                  </a:extLst>
                </a:gridCol>
                <a:gridCol w="1039978">
                  <a:extLst>
                    <a:ext uri="{9D8B030D-6E8A-4147-A177-3AD203B41FA5}">
                      <a16:colId xmlns:a16="http://schemas.microsoft.com/office/drawing/2014/main" xmlns="" val="3076486395"/>
                    </a:ext>
                  </a:extLst>
                </a:gridCol>
                <a:gridCol w="719984">
                  <a:extLst>
                    <a:ext uri="{9D8B030D-6E8A-4147-A177-3AD203B41FA5}">
                      <a16:colId xmlns:a16="http://schemas.microsoft.com/office/drawing/2014/main" xmlns="" val="2701484715"/>
                    </a:ext>
                  </a:extLst>
                </a:gridCol>
                <a:gridCol w="1062834">
                  <a:extLst>
                    <a:ext uri="{9D8B030D-6E8A-4147-A177-3AD203B41FA5}">
                      <a16:colId xmlns:a16="http://schemas.microsoft.com/office/drawing/2014/main" xmlns="" val="1230578526"/>
                    </a:ext>
                  </a:extLst>
                </a:gridCol>
                <a:gridCol w="1097119">
                  <a:extLst>
                    <a:ext uri="{9D8B030D-6E8A-4147-A177-3AD203B41FA5}">
                      <a16:colId xmlns:a16="http://schemas.microsoft.com/office/drawing/2014/main" xmlns="" val="239893541"/>
                    </a:ext>
                  </a:extLst>
                </a:gridCol>
                <a:gridCol w="1017121">
                  <a:extLst>
                    <a:ext uri="{9D8B030D-6E8A-4147-A177-3AD203B41FA5}">
                      <a16:colId xmlns:a16="http://schemas.microsoft.com/office/drawing/2014/main" xmlns="" val="3156417660"/>
                    </a:ext>
                  </a:extLst>
                </a:gridCol>
              </a:tblGrid>
              <a:tr h="25337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产物收率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精制床层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-10℃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基准工况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裂化床层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+10℃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裂化床层</a:t>
                      </a:r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+15℃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裂化床层</a:t>
                      </a:r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+20℃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635520529"/>
                  </a:ext>
                </a:extLst>
              </a:tr>
              <a:tr h="34861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轻石脑油，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2.67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4.92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787799784"/>
                  </a:ext>
                </a:extLst>
              </a:tr>
              <a:tr h="34861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重石脑油，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28.17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35.27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98258020"/>
                  </a:ext>
                </a:extLst>
              </a:tr>
              <a:tr h="253372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柴油，</a:t>
                      </a:r>
                      <a:r>
                        <a:rPr lang="en-US" altLang="zh-CN" sz="11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67.38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64.33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59.91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57.12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53.74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112738761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13518ADA-99B7-41B2-B36E-2D35BE03BD39}"/>
              </a:ext>
            </a:extLst>
          </p:cNvPr>
          <p:cNvSpPr txBox="1"/>
          <p:nvPr/>
        </p:nvSpPr>
        <p:spPr>
          <a:xfrm>
            <a:off x="658022" y="760769"/>
            <a:ext cx="4637805" cy="2885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28574" rtlCol="0" anchor="t">
            <a:spAutoFit/>
          </a:bodyPr>
          <a:lstStyle/>
          <a:p>
            <a:pPr algn="l" defTabSz="685630" rtl="0" latinLnBrk="1" hangingPunct="0"/>
            <a:r>
              <a:rPr lang="zh-CN" altLang="en-US" sz="14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软件模拟某工况反应床层入口温度变化对产物收率的影响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5D67B867-826D-4464-A643-C89C525697C2}"/>
              </a:ext>
            </a:extLst>
          </p:cNvPr>
          <p:cNvSpPr txBox="1"/>
          <p:nvPr/>
        </p:nvSpPr>
        <p:spPr>
          <a:xfrm>
            <a:off x="4572010" y="2769230"/>
            <a:ext cx="2627639" cy="7271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28574" rtlCol="0" anchor="t">
            <a:spAutoFit/>
          </a:bodyPr>
          <a:lstStyle/>
          <a:p>
            <a:pPr algn="l" defTabSz="685630" rtl="0" latinLnBrk="1" hangingPunct="0">
              <a:lnSpc>
                <a:spcPct val="150000"/>
              </a:lnSpc>
            </a:pPr>
            <a:r>
              <a:rPr lang="zh-CN" altLang="en-US" sz="14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根据生产计划，灵活调整工艺，</a:t>
            </a:r>
            <a:endParaRPr lang="en-US" altLang="zh-CN" sz="14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630" rtl="0" latinLnBrk="1" hangingPunct="0">
              <a:lnSpc>
                <a:spcPct val="150000"/>
              </a:lnSpc>
            </a:pPr>
            <a:r>
              <a:rPr lang="zh-CN" altLang="en-US" sz="14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可增大或减少目标产物收率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24" y="2499750"/>
            <a:ext cx="3827868" cy="24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46747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京博石化催柴裂解装置优化案例</a:t>
            </a:r>
            <a:r>
              <a:rPr lang="en-US" altLang="zh-CN" dirty="0"/>
              <a:t>——</a:t>
            </a:r>
            <a:r>
              <a:rPr lang="zh-CN" altLang="en-US" dirty="0"/>
              <a:t>提升重石脑油收率</a:t>
            </a:r>
            <a:endParaRPr lang="en-US" altLang="zh-CN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xmlns="" id="{8DAF666C-1A95-4A3C-9D0C-41A80B695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195613"/>
              </p:ext>
            </p:extLst>
          </p:nvPr>
        </p:nvGraphicFramePr>
        <p:xfrm>
          <a:off x="371475" y="672941"/>
          <a:ext cx="1771650" cy="428625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39512">
                  <a:extLst>
                    <a:ext uri="{9D8B030D-6E8A-4147-A177-3AD203B41FA5}">
                      <a16:colId xmlns:a16="http://schemas.microsoft.com/office/drawing/2014/main" xmlns="" val="2351723339"/>
                    </a:ext>
                  </a:extLst>
                </a:gridCol>
                <a:gridCol w="632138">
                  <a:extLst>
                    <a:ext uri="{9D8B030D-6E8A-4147-A177-3AD203B41FA5}">
                      <a16:colId xmlns:a16="http://schemas.microsoft.com/office/drawing/2014/main" xmlns="" val="2330375924"/>
                    </a:ext>
                  </a:extLst>
                </a:gridCol>
              </a:tblGrid>
              <a:tr h="14287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原料性质</a:t>
                      </a:r>
                      <a:endParaRPr lang="zh-CN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7950186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性质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值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29751098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一般性质</a:t>
                      </a:r>
                      <a:endParaRPr lang="zh-CN" altLang="en-US" sz="900" b="1" i="0" u="none" strike="noStrike">
                        <a:solidFill>
                          <a:srgbClr val="5B9BD5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17693381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密度</a:t>
                      </a:r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(20℃)</a:t>
                      </a: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kg/m3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886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984199164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硫含量，</a:t>
                      </a:r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mg/kg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460354446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氮含量，</a:t>
                      </a:r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mg/kg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42732882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恩氏蒸馏</a:t>
                      </a:r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D86)</a:t>
                      </a:r>
                      <a:endParaRPr lang="en-US" sz="900" b="1" i="0" u="none" strike="noStrike">
                        <a:solidFill>
                          <a:srgbClr val="5B9BD5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874270078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初馏点，℃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870724248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10%(v/v)，℃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216.5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659134308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50%(v/v)，℃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82815325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90%(v/v)，℃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321.5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009793269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95%(v/v)，℃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865415496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烃族组成</a:t>
                      </a:r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wt%)</a:t>
                      </a:r>
                      <a:endParaRPr lang="en-US" sz="900" b="1" i="0" u="none" strike="noStrike">
                        <a:solidFill>
                          <a:srgbClr val="5B9BD5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91872759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链烷烃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774683500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一环烷烃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10.4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666201036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二环烷烃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74652582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三环烷烃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357239164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总环烷烃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823183844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总饱和烃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49.5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78884447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烷基苯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00814221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茚满或四氢萘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306630703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茚类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2.3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812078923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总单环芳烃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906623562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萘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77218241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萘类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705091945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苊类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415635444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苊烯类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4.5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489686709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总双环芳烃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474512756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三环芳烃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457405624"/>
                  </a:ext>
                </a:extLst>
              </a:tr>
              <a:tr h="14287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总芳烃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50.5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040829458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30947E5D-1563-47B0-AC6B-4AAFE94B07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52778"/>
              </p:ext>
            </p:extLst>
          </p:nvPr>
        </p:nvGraphicFramePr>
        <p:xfrm>
          <a:off x="6469074" y="1085121"/>
          <a:ext cx="1581943" cy="63198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15301">
                  <a:extLst>
                    <a:ext uri="{9D8B030D-6E8A-4147-A177-3AD203B41FA5}">
                      <a16:colId xmlns:a16="http://schemas.microsoft.com/office/drawing/2014/main" xmlns="" val="625122811"/>
                    </a:ext>
                  </a:extLst>
                </a:gridCol>
                <a:gridCol w="466642">
                  <a:extLst>
                    <a:ext uri="{9D8B030D-6E8A-4147-A177-3AD203B41FA5}">
                      <a16:colId xmlns:a16="http://schemas.microsoft.com/office/drawing/2014/main" xmlns="" val="4093996767"/>
                    </a:ext>
                  </a:extLst>
                </a:gridCol>
              </a:tblGrid>
              <a:tr h="15799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产物收率</a:t>
                      </a:r>
                      <a:endParaRPr lang="zh-CN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44656675"/>
                  </a:ext>
                </a:extLst>
              </a:tr>
              <a:tr h="15799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轻石脑油，</a:t>
                      </a:r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2.73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184466446"/>
                  </a:ext>
                </a:extLst>
              </a:tr>
              <a:tr h="15799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重石脑油，</a:t>
                      </a:r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28.17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067792923"/>
                  </a:ext>
                </a:extLst>
              </a:tr>
              <a:tr h="15799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柴油，</a:t>
                      </a:r>
                      <a:r>
                        <a:rPr lang="en-US" sz="9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64.33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7162895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BD076641-773D-4F1F-BB21-E5FA857C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576065"/>
              </p:ext>
            </p:extLst>
          </p:nvPr>
        </p:nvGraphicFramePr>
        <p:xfrm>
          <a:off x="3457578" y="3384590"/>
          <a:ext cx="2020384" cy="142875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702450">
                  <a:extLst>
                    <a:ext uri="{9D8B030D-6E8A-4147-A177-3AD203B41FA5}">
                      <a16:colId xmlns:a16="http://schemas.microsoft.com/office/drawing/2014/main" xmlns="" val="2782883586"/>
                    </a:ext>
                  </a:extLst>
                </a:gridCol>
                <a:gridCol w="612166">
                  <a:extLst>
                    <a:ext uri="{9D8B030D-6E8A-4147-A177-3AD203B41FA5}">
                      <a16:colId xmlns:a16="http://schemas.microsoft.com/office/drawing/2014/main" xmlns="" val="3605203115"/>
                    </a:ext>
                  </a:extLst>
                </a:gridCol>
                <a:gridCol w="260935">
                  <a:extLst>
                    <a:ext uri="{9D8B030D-6E8A-4147-A177-3AD203B41FA5}">
                      <a16:colId xmlns:a16="http://schemas.microsoft.com/office/drawing/2014/main" xmlns="" val="304629968"/>
                    </a:ext>
                  </a:extLst>
                </a:gridCol>
                <a:gridCol w="444833">
                  <a:extLst>
                    <a:ext uri="{9D8B030D-6E8A-4147-A177-3AD203B41FA5}">
                      <a16:colId xmlns:a16="http://schemas.microsoft.com/office/drawing/2014/main" xmlns="" val="3777462682"/>
                    </a:ext>
                  </a:extLst>
                </a:gridCol>
              </a:tblGrid>
              <a:tr h="14287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CN" alt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进料条件</a:t>
                      </a:r>
                      <a:endParaRPr lang="zh-CN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87795294"/>
                  </a:ext>
                </a:extLst>
              </a:tr>
              <a:tr h="14287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进料条件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进料流量，</a:t>
                      </a:r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t/h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761228143"/>
                  </a:ext>
                </a:extLst>
              </a:tr>
              <a:tr h="1428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进料温度，℃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280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142472154"/>
                  </a:ext>
                </a:extLst>
              </a:tr>
              <a:tr h="1428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进料压力，</a:t>
                      </a:r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MPa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804509918"/>
                  </a:ext>
                </a:extLst>
              </a:tr>
              <a:tr h="14287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反应器参数</a:t>
                      </a:r>
                      <a:endParaRPr lang="zh-CN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823649866"/>
                  </a:ext>
                </a:extLst>
              </a:tr>
              <a:tr h="14287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床层</a:t>
                      </a:r>
                      <a:b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入口温度，℃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88854660"/>
                  </a:ext>
                </a:extLst>
              </a:tr>
              <a:tr h="1428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295.4 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364.3 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487104121"/>
                  </a:ext>
                </a:extLst>
              </a:tr>
              <a:tr h="1428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317.3 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358.0 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4084972788"/>
                  </a:ext>
                </a:extLst>
              </a:tr>
              <a:tr h="1428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331.4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357.2 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601213157"/>
                  </a:ext>
                </a:extLst>
              </a:tr>
              <a:tr h="1428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338.7 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359.2 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12134854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xmlns="" id="{05F82D2C-7DEB-4EF5-8035-F60050758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874063"/>
              </p:ext>
            </p:extLst>
          </p:nvPr>
        </p:nvGraphicFramePr>
        <p:xfrm>
          <a:off x="3457577" y="781050"/>
          <a:ext cx="1935957" cy="142875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673097">
                  <a:extLst>
                    <a:ext uri="{9D8B030D-6E8A-4147-A177-3AD203B41FA5}">
                      <a16:colId xmlns:a16="http://schemas.microsoft.com/office/drawing/2014/main" xmlns="" val="1655243772"/>
                    </a:ext>
                  </a:extLst>
                </a:gridCol>
                <a:gridCol w="586585">
                  <a:extLst>
                    <a:ext uri="{9D8B030D-6E8A-4147-A177-3AD203B41FA5}">
                      <a16:colId xmlns:a16="http://schemas.microsoft.com/office/drawing/2014/main" xmlns="" val="505432496"/>
                    </a:ext>
                  </a:extLst>
                </a:gridCol>
                <a:gridCol w="340519">
                  <a:extLst>
                    <a:ext uri="{9D8B030D-6E8A-4147-A177-3AD203B41FA5}">
                      <a16:colId xmlns:a16="http://schemas.microsoft.com/office/drawing/2014/main" xmlns="" val="622664159"/>
                    </a:ext>
                  </a:extLst>
                </a:gridCol>
                <a:gridCol w="335756">
                  <a:extLst>
                    <a:ext uri="{9D8B030D-6E8A-4147-A177-3AD203B41FA5}">
                      <a16:colId xmlns:a16="http://schemas.microsoft.com/office/drawing/2014/main" xmlns="" val="1898473283"/>
                    </a:ext>
                  </a:extLst>
                </a:gridCol>
              </a:tblGrid>
              <a:tr h="14287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CN" alt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进料条件</a:t>
                      </a:r>
                      <a:endParaRPr lang="zh-CN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4236357843"/>
                  </a:ext>
                </a:extLst>
              </a:tr>
              <a:tr h="14287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进料条件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进料流量，</a:t>
                      </a:r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t/h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80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680001000"/>
                  </a:ext>
                </a:extLst>
              </a:tr>
              <a:tr h="1428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进料温度，℃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280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4019327121"/>
                  </a:ext>
                </a:extLst>
              </a:tr>
              <a:tr h="1428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进料压力，</a:t>
                      </a:r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MPa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05180503"/>
                  </a:ext>
                </a:extLst>
              </a:tr>
              <a:tr h="142875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zh-CN" altLang="en-US" sz="90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反应器参数</a:t>
                      </a:r>
                      <a:endParaRPr lang="zh-CN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606323125"/>
                  </a:ext>
                </a:extLst>
              </a:tr>
              <a:tr h="14287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床层</a:t>
                      </a:r>
                      <a:b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入口温度，℃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R101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687792730"/>
                  </a:ext>
                </a:extLst>
              </a:tr>
              <a:tr h="1428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285.4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349.29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407895213"/>
                  </a:ext>
                </a:extLst>
              </a:tr>
              <a:tr h="1428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307.26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342.98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1263510616"/>
                  </a:ext>
                </a:extLst>
              </a:tr>
              <a:tr h="1428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321.36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342.21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3495182937"/>
                  </a:ext>
                </a:extLst>
              </a:tr>
              <a:tr h="1428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328.72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gridSpan="2"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344.24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xmlns="" val="2671927196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xmlns="" id="{BD15162F-BC34-47D1-A32A-AF16AFEC8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011184"/>
              </p:ext>
            </p:extLst>
          </p:nvPr>
        </p:nvGraphicFramePr>
        <p:xfrm>
          <a:off x="6411999" y="3782976"/>
          <a:ext cx="1667593" cy="63198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15302">
                  <a:extLst>
                    <a:ext uri="{9D8B030D-6E8A-4147-A177-3AD203B41FA5}">
                      <a16:colId xmlns:a16="http://schemas.microsoft.com/office/drawing/2014/main" xmlns="" val="511396430"/>
                    </a:ext>
                  </a:extLst>
                </a:gridCol>
                <a:gridCol w="552291">
                  <a:extLst>
                    <a:ext uri="{9D8B030D-6E8A-4147-A177-3AD203B41FA5}">
                      <a16:colId xmlns:a16="http://schemas.microsoft.com/office/drawing/2014/main" xmlns="" val="3813678410"/>
                    </a:ext>
                  </a:extLst>
                </a:gridCol>
              </a:tblGrid>
              <a:tr h="157996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产物收率</a:t>
                      </a:r>
                      <a:endParaRPr lang="zh-CN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75501986"/>
                  </a:ext>
                </a:extLst>
              </a:tr>
              <a:tr h="15799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轻石脑油，</a:t>
                      </a:r>
                      <a:r>
                        <a:rPr lang="en-US" sz="9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3.54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884654450"/>
                  </a:ext>
                </a:extLst>
              </a:tr>
              <a:tr h="15799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重石脑油，</a:t>
                      </a:r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31.4</a:t>
                      </a:r>
                      <a:endParaRPr lang="en-US" altLang="zh-CN" sz="9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480368675"/>
                  </a:ext>
                </a:extLst>
              </a:tr>
              <a:tr h="157996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柴油，</a:t>
                      </a:r>
                      <a:r>
                        <a:rPr lang="en-US" sz="9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59.91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864248887"/>
                  </a:ext>
                </a:extLst>
              </a:tr>
            </a:tbl>
          </a:graphicData>
        </a:graphic>
      </p:graphicFrame>
      <p:sp>
        <p:nvSpPr>
          <p:cNvPr id="19" name="箭头: 右 18">
            <a:extLst>
              <a:ext uri="{FF2B5EF4-FFF2-40B4-BE49-F238E27FC236}">
                <a16:creationId xmlns:a16="http://schemas.microsoft.com/office/drawing/2014/main" xmlns="" id="{EF39F617-B5CF-47C8-9C2C-D449A97B7086}"/>
              </a:ext>
            </a:extLst>
          </p:cNvPr>
          <p:cNvSpPr/>
          <p:nvPr/>
        </p:nvSpPr>
        <p:spPr>
          <a:xfrm>
            <a:off x="2426494" y="1183204"/>
            <a:ext cx="800100" cy="5731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28574" rtlCol="0" anchor="ctr">
            <a:spAutoFit/>
          </a:bodyPr>
          <a:lstStyle/>
          <a:p>
            <a:pPr algn="l" defTabSz="685630" rtl="0" latinLnBrk="1" hangingPunct="0"/>
            <a:endParaRPr lang="zh-CN" altLang="en-US" sz="1400" kern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xmlns="" id="{17D47059-99BD-48B2-8340-1EC8C79ECAF5}"/>
              </a:ext>
            </a:extLst>
          </p:cNvPr>
          <p:cNvSpPr/>
          <p:nvPr/>
        </p:nvSpPr>
        <p:spPr>
          <a:xfrm>
            <a:off x="5584223" y="1183204"/>
            <a:ext cx="800100" cy="5731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28574" rtlCol="0" anchor="ctr">
            <a:spAutoFit/>
          </a:bodyPr>
          <a:lstStyle/>
          <a:p>
            <a:pPr algn="l" defTabSz="685630" rtl="0" latinLnBrk="1" hangingPunct="0"/>
            <a:endParaRPr lang="zh-CN" altLang="en-US" sz="1400" kern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xmlns="" id="{CC7FF09B-1A09-4B3D-879E-D10247B69FE0}"/>
              </a:ext>
            </a:extLst>
          </p:cNvPr>
          <p:cNvSpPr/>
          <p:nvPr/>
        </p:nvSpPr>
        <p:spPr>
          <a:xfrm>
            <a:off x="2426494" y="3842342"/>
            <a:ext cx="800100" cy="5731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28574" rtlCol="0" anchor="ctr">
            <a:spAutoFit/>
          </a:bodyPr>
          <a:lstStyle/>
          <a:p>
            <a:pPr algn="l" defTabSz="685630" rtl="0" latinLnBrk="1" hangingPunct="0"/>
            <a:endParaRPr lang="zh-CN" altLang="en-US" sz="1400" kern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xmlns="" id="{34E1E62F-DF87-49C8-A858-40C66DB348B2}"/>
              </a:ext>
            </a:extLst>
          </p:cNvPr>
          <p:cNvSpPr/>
          <p:nvPr/>
        </p:nvSpPr>
        <p:spPr>
          <a:xfrm>
            <a:off x="5548036" y="3842342"/>
            <a:ext cx="800100" cy="5731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28574" rtlCol="0" anchor="ctr">
            <a:spAutoFit/>
          </a:bodyPr>
          <a:lstStyle/>
          <a:p>
            <a:pPr algn="l" defTabSz="685630" rtl="0" latinLnBrk="1" hangingPunct="0"/>
            <a:endParaRPr lang="zh-CN" altLang="en-US" sz="1400" kern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C6E9A70F-D859-40B2-8660-D2ADA4E6DF31}"/>
              </a:ext>
            </a:extLst>
          </p:cNvPr>
          <p:cNvSpPr txBox="1"/>
          <p:nvPr/>
        </p:nvSpPr>
        <p:spPr>
          <a:xfrm>
            <a:off x="2419480" y="946623"/>
            <a:ext cx="800216" cy="2885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28574" rtlCol="0" anchor="t">
            <a:spAutoFit/>
          </a:bodyPr>
          <a:lstStyle/>
          <a:p>
            <a:pPr algn="l" defTabSz="685630" rtl="0" latinLnBrk="1" hangingPunct="0"/>
            <a:r>
              <a:rPr lang="zh-CN" altLang="en-US" sz="14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基准工况</a:t>
            </a: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xmlns="" id="{5FB61B8F-7575-4DD6-8819-51E3675F4D37}"/>
              </a:ext>
            </a:extLst>
          </p:cNvPr>
          <p:cNvSpPr/>
          <p:nvPr/>
        </p:nvSpPr>
        <p:spPr>
          <a:xfrm rot="5400000">
            <a:off x="4048126" y="2503409"/>
            <a:ext cx="800100" cy="57316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28574" rtlCol="0" anchor="ctr">
            <a:spAutoFit/>
          </a:bodyPr>
          <a:lstStyle/>
          <a:p>
            <a:pPr algn="l" defTabSz="685630" rtl="0" latinLnBrk="1" hangingPunct="0"/>
            <a:endParaRPr lang="zh-CN" altLang="en-US" sz="1400" kern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14533FDE-1E08-4B67-8FF7-CFD2540D57B2}"/>
              </a:ext>
            </a:extLst>
          </p:cNvPr>
          <p:cNvSpPr txBox="1"/>
          <p:nvPr/>
        </p:nvSpPr>
        <p:spPr>
          <a:xfrm>
            <a:off x="4723297" y="2429710"/>
            <a:ext cx="992576" cy="438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28574" rtlCol="0" anchor="t">
            <a:spAutoFit/>
          </a:bodyPr>
          <a:lstStyle/>
          <a:p>
            <a:pPr algn="l" defTabSz="685630" rtl="0" latinLnBrk="1" hangingPunct="0"/>
            <a:r>
              <a:rPr lang="zh-CN" altLang="en-US" sz="1200" kern="12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软件优化计算</a:t>
            </a:r>
            <a:endParaRPr lang="en-US" altLang="zh-CN" sz="1200" kern="1200" dirty="0">
              <a:solidFill>
                <a:srgbClr val="4F81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630" rtl="0" latinLnBrk="1" hangingPunct="0"/>
            <a:r>
              <a:rPr lang="zh-CN" altLang="en-US" sz="12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优化床层温度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E818E856-47D3-4A2A-8306-813EF2731A65}"/>
              </a:ext>
            </a:extLst>
          </p:cNvPr>
          <p:cNvSpPr/>
          <p:nvPr/>
        </p:nvSpPr>
        <p:spPr>
          <a:xfrm>
            <a:off x="6707982" y="1791592"/>
            <a:ext cx="1215718" cy="253916"/>
          </a:xfrm>
          <a:prstGeom prst="rect">
            <a:avLst/>
          </a:prstGeom>
        </p:spPr>
        <p:txBody>
          <a:bodyPr wrap="none" lIns="68565" tIns="34289" rIns="68565" bIns="34289">
            <a:spAutoFit/>
          </a:bodyPr>
          <a:lstStyle/>
          <a:p>
            <a:pPr algn="l" defTabSz="685630" rtl="0" latinLnBrk="1" hangingPunct="0"/>
            <a:r>
              <a:rPr lang="zh-CN" altLang="en-US" sz="1200" kern="12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优化前产物收率</a:t>
            </a:r>
            <a:endParaRPr lang="en-US" altLang="zh-CN" sz="1200" kern="1200" dirty="0">
              <a:solidFill>
                <a:srgbClr val="4F81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64BB1449-10A4-41BA-9EBC-283F50A68B69}"/>
              </a:ext>
            </a:extLst>
          </p:cNvPr>
          <p:cNvSpPr/>
          <p:nvPr/>
        </p:nvSpPr>
        <p:spPr>
          <a:xfrm>
            <a:off x="6716406" y="4477255"/>
            <a:ext cx="1215718" cy="253916"/>
          </a:xfrm>
          <a:prstGeom prst="rect">
            <a:avLst/>
          </a:prstGeom>
        </p:spPr>
        <p:txBody>
          <a:bodyPr wrap="none" lIns="68565" tIns="34289" rIns="68565" bIns="34289">
            <a:spAutoFit/>
          </a:bodyPr>
          <a:lstStyle/>
          <a:p>
            <a:pPr algn="l" defTabSz="685630" rtl="0" latinLnBrk="1" hangingPunct="0"/>
            <a:r>
              <a:rPr lang="zh-CN" altLang="en-US" sz="1200" kern="12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优化后产物收率</a:t>
            </a:r>
            <a:endParaRPr lang="en-US" altLang="zh-CN" sz="1200" kern="1200" dirty="0">
              <a:solidFill>
                <a:srgbClr val="4F81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xmlns="" id="{83AC4B9D-1663-42CD-A761-6D57A820F0AE}"/>
              </a:ext>
            </a:extLst>
          </p:cNvPr>
          <p:cNvCxnSpPr>
            <a:cxnSpLocks/>
          </p:cNvCxnSpPr>
          <p:nvPr/>
        </p:nvCxnSpPr>
        <p:spPr>
          <a:xfrm flipV="1">
            <a:off x="8273103" y="3978088"/>
            <a:ext cx="0" cy="257696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D3CCB21F-CA12-46EF-9E58-D68E9D6A0D34}"/>
              </a:ext>
            </a:extLst>
          </p:cNvPr>
          <p:cNvSpPr txBox="1"/>
          <p:nvPr/>
        </p:nvSpPr>
        <p:spPr>
          <a:xfrm>
            <a:off x="8343182" y="4002039"/>
            <a:ext cx="597036" cy="2885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28574" rtlCol="0" anchor="t">
            <a:spAutoFit/>
          </a:bodyPr>
          <a:lstStyle/>
          <a:p>
            <a:pPr algn="l" defTabSz="685630" rtl="0" latinLnBrk="1" hangingPunct="0"/>
            <a:r>
              <a:rPr lang="en-US" altLang="zh-CN" sz="14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3.23%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FF6A594B-8446-4436-B204-28A9A6E0A2BA}"/>
              </a:ext>
            </a:extLst>
          </p:cNvPr>
          <p:cNvSpPr txBox="1"/>
          <p:nvPr/>
        </p:nvSpPr>
        <p:spPr>
          <a:xfrm>
            <a:off x="2419480" y="3576810"/>
            <a:ext cx="800216" cy="2885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28574" rtlCol="0" anchor="t">
            <a:spAutoFit/>
          </a:bodyPr>
          <a:lstStyle/>
          <a:p>
            <a:pPr algn="l" defTabSz="685630" rtl="0" latinLnBrk="1" hangingPunct="0"/>
            <a:r>
              <a:rPr lang="zh-CN" altLang="en-US" sz="14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优化工况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41295" y="2866883"/>
            <a:ext cx="1598923" cy="64631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4" tIns="45714" rIns="45714" bIns="45714" numCol="1" spcCol="38096" rtlCol="0" anchor="t">
            <a:spAutoFit/>
          </a:bodyPr>
          <a:lstStyle/>
          <a:p>
            <a:pPr algn="ctr" defTabSz="914198" rtl="0" latinLnBrk="1" hangingPunct="0"/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增效</a:t>
            </a:r>
            <a:endParaRPr lang="en-US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4198" rtl="0" latinLnBrk="1" hangingPunct="0"/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&gt;550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27102755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京博石化催柴裂解装置优化案例</a:t>
            </a:r>
            <a:r>
              <a:rPr lang="en-US" altLang="zh-CN" dirty="0"/>
              <a:t>——</a:t>
            </a:r>
            <a:r>
              <a:rPr lang="zh-CN" altLang="en-US" dirty="0"/>
              <a:t>提升重石脑油收率</a:t>
            </a:r>
            <a:endParaRPr lang="en-US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AFA3FCDF-31E5-4265-8BEE-B52B297F90B9}"/>
              </a:ext>
            </a:extLst>
          </p:cNvPr>
          <p:cNvSpPr txBox="1"/>
          <p:nvPr/>
        </p:nvSpPr>
        <p:spPr>
          <a:xfrm>
            <a:off x="436564" y="915566"/>
            <a:ext cx="8167883" cy="357790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28574" rtlCol="0" anchor="t">
            <a:spAutoFit/>
          </a:bodyPr>
          <a:lstStyle/>
          <a:p>
            <a:pPr algn="l" defTabSz="685647" rtl="0" latinLnBrk="1" hangingPunct="0">
              <a:lnSpc>
                <a:spcPct val="150000"/>
              </a:lnSpc>
            </a:pPr>
            <a:r>
              <a: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石脑油收率优化案列效益测算：</a:t>
            </a:r>
            <a:endParaRPr lang="en-US" altLang="zh-CN" sz="15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defTabSz="685647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产品收率提升带来的收益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647" rtl="0" latinLnBrk="1" hangingPunct="0">
              <a:lnSpc>
                <a:spcPct val="150000"/>
              </a:lnSpc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装置处理量：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万吨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647" rtl="0" latinLnBrk="1" hangingPunct="0">
              <a:lnSpc>
                <a:spcPct val="150000"/>
              </a:lnSpc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根据京博装置效益测算，每增加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1%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的重石脑油产量，装置增效约为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元，则装置收益计算如下：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647" rtl="0" latinLnBrk="1" hangingPunct="0">
              <a:lnSpc>
                <a:spcPct val="1500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万吨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×3.23%×500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吨≈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5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647" rtl="0" latinLnBrk="1" hangingPunct="0">
              <a:lnSpc>
                <a:spcPct val="150000"/>
              </a:lnSpc>
            </a:pPr>
            <a:endParaRPr lang="en-US" altLang="zh-CN" sz="15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defTabSz="685647" rtl="0" latinLnBrk="1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催化剂失活加速带来的损失</a:t>
            </a:r>
            <a:endParaRPr lang="en-US" altLang="zh-CN" sz="15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647" rtl="0" latinLnBrk="1" hangingPunct="0">
              <a:lnSpc>
                <a:spcPct val="150000"/>
              </a:lnSpc>
            </a:pP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催化剂设计寿命为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年过程中操作条件升温</a:t>
            </a:r>
            <a:r>
              <a:rPr lang="en-US" altLang="zh-CN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5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℃，根据催化剂失活曲线核算，催化剂失活加速带来的损失</a:t>
            </a:r>
            <a:r>
              <a:rPr lang="en-US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0~450</a:t>
            </a: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r>
              <a:rPr lang="en-US" altLang="zh-CN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5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46697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辛孚产</a:t>
            </a:r>
            <a:r>
              <a:rPr lang="zh-CN" altLang="en-US" dirty="0"/>
              <a:t>品简介</a:t>
            </a:r>
          </a:p>
        </p:txBody>
      </p:sp>
      <p:sp>
        <p:nvSpPr>
          <p:cNvPr id="4" name="Text Placeholder 3"/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842396"/>
            <a:ext cx="6192688" cy="396160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dirty="0" smtClean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产品：</a:t>
            </a:r>
            <a:r>
              <a:rPr lang="zh-CN" altLang="en-US" sz="14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流程模拟软件、原油快评系统、汽柴油调和系统、智能工厂方案</a:t>
            </a:r>
            <a:endParaRPr lang="en-US" altLang="zh-CN" sz="1400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</a:t>
            </a:r>
            <a:r>
              <a:rPr lang="zh-CN" altLang="en-US" sz="1600" dirty="0" smtClean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心技术：</a:t>
            </a:r>
            <a:r>
              <a:rPr lang="zh-CN" altLang="en-US" sz="14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围绕</a:t>
            </a:r>
            <a:r>
              <a:rPr lang="zh-CN" altLang="en-US" sz="1400" b="1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分子炼油 </a:t>
            </a:r>
            <a:r>
              <a:rPr lang="en-US" altLang="zh-CN" sz="1400" b="1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sz="1400" b="1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r>
              <a:rPr lang="zh-CN" altLang="en-US" sz="14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技术，帮助石化企业</a:t>
            </a:r>
            <a:r>
              <a:rPr lang="en-US" altLang="zh-CN" sz="14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</a:p>
          <a:p>
            <a:pPr marL="702029" lvl="1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提高利润</a:t>
            </a:r>
            <a:r>
              <a:rPr lang="zh-CN" altLang="en-US" sz="14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：提升高价值产品的产量，降低能耗、降低污染排放，实现利润率的提升</a:t>
            </a:r>
            <a:endParaRPr lang="en-US" altLang="zh-CN" sz="1400" dirty="0" smtClean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519" lvl="2" indent="-342900"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14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石化企业带来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吨原油</a:t>
            </a:r>
            <a:r>
              <a:rPr lang="zh-CN" altLang="en-US" sz="14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的利润提升，相当于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提升利润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率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百分点</a:t>
            </a:r>
            <a:r>
              <a:rPr lang="zh-CN" altLang="en-US" sz="14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 smtClean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28519" lvl="2" indent="-342900"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sz="14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zh-CN" altLang="en-US" sz="14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</a:t>
            </a:r>
            <a:r>
              <a:rPr lang="en-US" altLang="zh-CN" sz="14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5.8</a:t>
            </a:r>
            <a:r>
              <a:rPr lang="zh-CN" altLang="en-US" sz="14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亿吨的炼油产能为基础，可带来至少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580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4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的效益提升</a:t>
            </a:r>
            <a:endParaRPr lang="en-US" altLang="zh-CN" sz="1400" dirty="0" smtClean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02029" lvl="1" indent="-34290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</a:t>
            </a:r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升安全</a:t>
            </a:r>
            <a:r>
              <a:rPr lang="zh-CN" altLang="en-US" sz="14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：将分子炼油技术与人工智能技术结合，提升石化企业安全，降低事故率</a:t>
            </a:r>
            <a:endParaRPr lang="en-US" altLang="zh-CN" sz="1600" dirty="0" smtClean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自主研发，拥有核心知识产权</a:t>
            </a:r>
            <a:endParaRPr lang="en-US" altLang="zh-CN" sz="16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375857449"/>
              </p:ext>
            </p:extLst>
          </p:nvPr>
        </p:nvGraphicFramePr>
        <p:xfrm>
          <a:off x="6588224" y="1203598"/>
          <a:ext cx="2376264" cy="2911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49404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4B10B9E2-68DE-4FC5-835E-75A3A6FC31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京博石化催柴裂解装置优化案例</a:t>
            </a:r>
            <a:r>
              <a:rPr lang="en-US" altLang="zh-CN" dirty="0"/>
              <a:t>——</a:t>
            </a:r>
            <a:r>
              <a:rPr lang="zh-CN" altLang="en-US" dirty="0"/>
              <a:t>提升柴油十六烷值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C4AD4643-F61E-4B94-B508-1A50B363C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69611"/>
              </p:ext>
            </p:extLst>
          </p:nvPr>
        </p:nvGraphicFramePr>
        <p:xfrm>
          <a:off x="220175" y="1058375"/>
          <a:ext cx="1819275" cy="368617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23850">
                  <a:extLst>
                    <a:ext uri="{9D8B030D-6E8A-4147-A177-3AD203B41FA5}">
                      <a16:colId xmlns:a16="http://schemas.microsoft.com/office/drawing/2014/main" xmlns="" val="383778647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xmlns="" val="3793690289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xmlns="" val="2846337001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xmlns="" val="2852203779"/>
                    </a:ext>
                  </a:extLst>
                </a:gridCol>
              </a:tblGrid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</a:t>
                      </a:r>
                      <a:endParaRPr lang="zh-CN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性质分类</a:t>
                      </a:r>
                      <a:endParaRPr lang="zh-CN" altLang="en-US" sz="800" b="0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单位</a:t>
                      </a:r>
                      <a:endParaRPr lang="zh-CN" altLang="en-US" sz="800" b="0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数值</a:t>
                      </a:r>
                      <a:endParaRPr lang="zh-CN" altLang="en-US" sz="800" b="0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293334914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密度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(20℃)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kg/m³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942.9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20540323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初馏点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℃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190.4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9123653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10%(v/v)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℃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229.6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4127767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50%(v/v)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℃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275.2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73920678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90%(v/v)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℃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342.2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86268664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95%(v/v)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℃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354.6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7088368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硫含量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mg/kg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250063064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氮含量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mg/kg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366096980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链烷烃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2043057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一环烷烃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64245403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二环烷烃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6.7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41897157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三环烷烃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2.6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05922400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总环烷烃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9.3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91793247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总饱和烃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20.2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41469516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烷基苯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73662497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茚满或四氢萘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32362963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茚类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05047860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总单环芳烃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06290243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萘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90980691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萘类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56265069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苊类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8.2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62856894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苊烯类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59538929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总双环芳烃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46.5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71103185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三环芳烃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421174667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总芳烃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79.8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748472385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D857C671-A495-41FB-8D67-05890AC9C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788329"/>
              </p:ext>
            </p:extLst>
          </p:nvPr>
        </p:nvGraphicFramePr>
        <p:xfrm>
          <a:off x="2323735" y="1058375"/>
          <a:ext cx="1819275" cy="368046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323850">
                  <a:extLst>
                    <a:ext uri="{9D8B030D-6E8A-4147-A177-3AD203B41FA5}">
                      <a16:colId xmlns:a16="http://schemas.microsoft.com/office/drawing/2014/main" xmlns="" val="2775580262"/>
                    </a:ext>
                  </a:extLst>
                </a:gridCol>
                <a:gridCol w="561975">
                  <a:extLst>
                    <a:ext uri="{9D8B030D-6E8A-4147-A177-3AD203B41FA5}">
                      <a16:colId xmlns:a16="http://schemas.microsoft.com/office/drawing/2014/main" xmlns="" val="3850778280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xmlns="" val="1651191298"/>
                    </a:ext>
                  </a:extLst>
                </a:gridCol>
                <a:gridCol w="466725">
                  <a:extLst>
                    <a:ext uri="{9D8B030D-6E8A-4147-A177-3AD203B41FA5}">
                      <a16:colId xmlns:a16="http://schemas.microsoft.com/office/drawing/2014/main" xmlns="" val="3398078688"/>
                    </a:ext>
                  </a:extLst>
                </a:gridCol>
              </a:tblGrid>
              <a:tr h="1314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</a:t>
                      </a:r>
                      <a:endParaRPr lang="zh-CN" altLang="en-US" sz="800" b="0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性质分类</a:t>
                      </a:r>
                      <a:endParaRPr lang="zh-CN" altLang="en-US" sz="800" b="0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单位</a:t>
                      </a:r>
                      <a:endParaRPr lang="zh-CN" altLang="en-US" sz="800" b="0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数值</a:t>
                      </a:r>
                      <a:endParaRPr lang="zh-CN" altLang="en-US" sz="800" b="0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19709483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密度</a:t>
                      </a:r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(20℃)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kg/m³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865.2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61673122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初馏点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℃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69613053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10%(v/v)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℃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210.6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59916293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50%(v/v)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℃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275.1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79577610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90%(v/v)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℃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355.2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72974912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95%(v/v)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℃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378.9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8888403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硫含量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mg/kg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46264146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氮含量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mg/kg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325115982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链烷烃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0203697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一环烷烃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6.5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57572668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二环烷烃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20.2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15702069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三环烷烃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5.3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82917519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总环烷烃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453420938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总饱和烃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459622904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烷基苯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13.1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703641003"/>
                  </a:ext>
                </a:extLst>
              </a:tr>
              <a:tr h="2571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茚满或四氢萘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5.4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613400496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茚类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98672956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总单环芳烃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21.8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05236661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萘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707904439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萘类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80381220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苊类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2.8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992788022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苊烯类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3.1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561970517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总双环芳烃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14.5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704991110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三环芳烃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1.7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439264705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总芳烃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</a:t>
                      </a:r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345928253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330FDB8A-243D-4613-A63D-3127F1B5E274}"/>
              </a:ext>
            </a:extLst>
          </p:cNvPr>
          <p:cNvSpPr txBox="1"/>
          <p:nvPr/>
        </p:nvSpPr>
        <p:spPr>
          <a:xfrm>
            <a:off x="748941" y="781380"/>
            <a:ext cx="800216" cy="2885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28574" rtlCol="0" anchor="t">
            <a:spAutoFit/>
          </a:bodyPr>
          <a:lstStyle/>
          <a:p>
            <a:pPr algn="l" defTabSz="685783" rtl="0" latinLnBrk="1" hangingPunct="0"/>
            <a:r>
              <a:rPr lang="zh-CN" altLang="en-US" sz="14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催化柴油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59401327-044F-4273-826C-6198A573DF53}"/>
              </a:ext>
            </a:extLst>
          </p:cNvPr>
          <p:cNvSpPr txBox="1"/>
          <p:nvPr/>
        </p:nvSpPr>
        <p:spPr>
          <a:xfrm>
            <a:off x="2852501" y="781380"/>
            <a:ext cx="800216" cy="2885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28574" rtlCol="0" anchor="t">
            <a:spAutoFit/>
          </a:bodyPr>
          <a:lstStyle/>
          <a:p>
            <a:pPr algn="l" defTabSz="685783" rtl="0" latinLnBrk="1" hangingPunct="0"/>
            <a:r>
              <a:rPr lang="zh-CN" altLang="en-US" sz="14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常压柴油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89B461FF-6314-4122-99E8-538461BD3470}"/>
              </a:ext>
            </a:extLst>
          </p:cNvPr>
          <p:cNvSpPr txBox="1"/>
          <p:nvPr/>
        </p:nvSpPr>
        <p:spPr>
          <a:xfrm>
            <a:off x="5171107" y="781020"/>
            <a:ext cx="2810382" cy="28853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28574" rtlCol="0" anchor="t">
            <a:spAutoFit/>
          </a:bodyPr>
          <a:lstStyle/>
          <a:p>
            <a:pPr algn="l" defTabSz="685783" rtl="0" latinLnBrk="1" hangingPunct="0"/>
            <a:r>
              <a:rPr lang="zh-CN" altLang="en-US" sz="14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优化目标</a:t>
            </a:r>
            <a:r>
              <a:rPr lang="zh-CN" altLang="en-US" sz="14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：提高裂解柴油十六烷值</a:t>
            </a: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xmlns="" id="{060EBED2-0024-41DD-94B9-3E4F23342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436304"/>
              </p:ext>
            </p:extLst>
          </p:nvPr>
        </p:nvGraphicFramePr>
        <p:xfrm>
          <a:off x="5388674" y="1170209"/>
          <a:ext cx="2063687" cy="120586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05749">
                  <a:extLst>
                    <a:ext uri="{9D8B030D-6E8A-4147-A177-3AD203B41FA5}">
                      <a16:colId xmlns:a16="http://schemas.microsoft.com/office/drawing/2014/main" xmlns="" val="663529660"/>
                    </a:ext>
                  </a:extLst>
                </a:gridCol>
                <a:gridCol w="957938">
                  <a:extLst>
                    <a:ext uri="{9D8B030D-6E8A-4147-A177-3AD203B41FA5}">
                      <a16:colId xmlns:a16="http://schemas.microsoft.com/office/drawing/2014/main" xmlns="" val="4287226471"/>
                    </a:ext>
                  </a:extLst>
                </a:gridCol>
              </a:tblGrid>
              <a:tr h="14859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原料初始比例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73893779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催柴：常柴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55.4% </a:t>
                      </a:r>
                      <a:r>
                        <a:rPr lang="zh-CN" altLang="en-US" sz="90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altLang="zh-CN" sz="90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44.6%</a:t>
                      </a:r>
                      <a:endParaRPr lang="en-US" altLang="zh-CN" sz="9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138468456"/>
                  </a:ext>
                </a:extLst>
              </a:tr>
              <a:tr h="1485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产物收率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8467228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轻石脑油，</a:t>
                      </a:r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4.22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777320040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重石脑油，</a:t>
                      </a:r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26.57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484555646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柴油，</a:t>
                      </a:r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63.77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41288885"/>
                  </a:ext>
                </a:extLst>
              </a:tr>
              <a:tr h="1485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十六烷值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41140147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裂解柴油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50.2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297066198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xmlns="" id="{396A845B-D68A-4C7A-B9EC-1B4CFDA78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200063"/>
              </p:ext>
            </p:extLst>
          </p:nvPr>
        </p:nvGraphicFramePr>
        <p:xfrm>
          <a:off x="5379530" y="3527213"/>
          <a:ext cx="2072831" cy="120586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105749">
                  <a:extLst>
                    <a:ext uri="{9D8B030D-6E8A-4147-A177-3AD203B41FA5}">
                      <a16:colId xmlns:a16="http://schemas.microsoft.com/office/drawing/2014/main" xmlns="" val="638329595"/>
                    </a:ext>
                  </a:extLst>
                </a:gridCol>
                <a:gridCol w="967082">
                  <a:extLst>
                    <a:ext uri="{9D8B030D-6E8A-4147-A177-3AD203B41FA5}">
                      <a16:colId xmlns:a16="http://schemas.microsoft.com/office/drawing/2014/main" xmlns="" val="3307166010"/>
                    </a:ext>
                  </a:extLst>
                </a:gridCol>
              </a:tblGrid>
              <a:tr h="14859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原料优化比例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24858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催柴：常柴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90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45 % : 55%</a:t>
                      </a:r>
                      <a:endParaRPr lang="en-US" altLang="zh-CN" sz="9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520960120"/>
                  </a:ext>
                </a:extLst>
              </a:tr>
              <a:tr h="1485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产物收率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94718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轻石脑油，</a:t>
                      </a:r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4.58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045477892"/>
                  </a:ext>
                </a:extLst>
              </a:tr>
              <a:tr h="1657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重石脑油，</a:t>
                      </a:r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26.74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655079543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柴油，</a:t>
                      </a:r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wt%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62.87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1272872379"/>
                  </a:ext>
                </a:extLst>
              </a:tr>
              <a:tr h="1485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90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十六烷值</a:t>
                      </a:r>
                      <a:endParaRPr lang="zh-CN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01846411"/>
                  </a:ext>
                </a:extLst>
              </a:tr>
              <a:tr h="14859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裂解柴油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51.2</a:t>
                      </a:r>
                      <a:endParaRPr lang="en-US" altLang="zh-CN" sz="9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4097023180"/>
                  </a:ext>
                </a:extLst>
              </a:tr>
            </a:tbl>
          </a:graphicData>
        </a:graphic>
      </p:graphicFrame>
      <p:sp>
        <p:nvSpPr>
          <p:cNvPr id="21" name="箭头: 右 20">
            <a:extLst>
              <a:ext uri="{FF2B5EF4-FFF2-40B4-BE49-F238E27FC236}">
                <a16:creationId xmlns:a16="http://schemas.microsoft.com/office/drawing/2014/main" xmlns="" id="{B50F2A5C-4BB3-46B0-9F39-CBB427EE678C}"/>
              </a:ext>
            </a:extLst>
          </p:cNvPr>
          <p:cNvSpPr/>
          <p:nvPr/>
        </p:nvSpPr>
        <p:spPr>
          <a:xfrm rot="5400000">
            <a:off x="6015893" y="2685218"/>
            <a:ext cx="800100" cy="57316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28574" rtlCol="0" anchor="ctr">
            <a:spAutoFit/>
          </a:bodyPr>
          <a:lstStyle/>
          <a:p>
            <a:pPr algn="l" defTabSz="685783" rtl="0" latinLnBrk="1" hangingPunct="0"/>
            <a:endParaRPr lang="zh-CN" altLang="en-US" sz="1400" kern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091DDEB3-A457-4FBC-91EC-210317797C75}"/>
              </a:ext>
            </a:extLst>
          </p:cNvPr>
          <p:cNvSpPr txBox="1"/>
          <p:nvPr/>
        </p:nvSpPr>
        <p:spPr>
          <a:xfrm>
            <a:off x="6492321" y="2702399"/>
            <a:ext cx="1511950" cy="415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28574" rtlCol="0" anchor="t">
            <a:spAutoFit/>
          </a:bodyPr>
          <a:lstStyle/>
          <a:p>
            <a:pPr algn="ctr" defTabSz="685783" rtl="0" latinLnBrk="1" hangingPunct="0"/>
            <a:r>
              <a:rPr lang="zh-CN" altLang="en-US" sz="11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优化原料配比</a:t>
            </a:r>
            <a:endParaRPr lang="en-US" altLang="zh-CN" sz="11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783" rtl="0" latinLnBrk="1" hangingPunct="0"/>
            <a:r>
              <a:rPr lang="zh-CN" altLang="en-US" sz="11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（操作条件基本不变）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xmlns="" id="{55A8EC2D-97E1-4A28-BD55-3F1BFBBFEA83}"/>
              </a:ext>
            </a:extLst>
          </p:cNvPr>
          <p:cNvCxnSpPr>
            <a:cxnSpLocks/>
          </p:cNvCxnSpPr>
          <p:nvPr/>
        </p:nvCxnSpPr>
        <p:spPr>
          <a:xfrm flipV="1">
            <a:off x="7821527" y="4443606"/>
            <a:ext cx="0" cy="257696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0FCEEED3-DE95-4FAE-9A0A-1D99CA718CEB}"/>
              </a:ext>
            </a:extLst>
          </p:cNvPr>
          <p:cNvSpPr txBox="1"/>
          <p:nvPr/>
        </p:nvSpPr>
        <p:spPr>
          <a:xfrm>
            <a:off x="7871684" y="4322386"/>
            <a:ext cx="1077537" cy="5001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28574" rtlCol="0" anchor="t">
            <a:spAutoFit/>
          </a:bodyPr>
          <a:lstStyle/>
          <a:p>
            <a:pPr algn="ctr" defTabSz="685783" rtl="0" latinLnBrk="1" hangingPunct="0"/>
            <a:r>
              <a:rPr lang="zh-CN" altLang="en-US" sz="14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十六烷值</a:t>
            </a:r>
            <a:endParaRPr lang="en-US" altLang="zh-CN" sz="14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783" rtl="0" latinLnBrk="1" hangingPunct="0"/>
            <a:r>
              <a:rPr lang="zh-CN" altLang="en-US" sz="14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</a:t>
            </a:r>
            <a:r>
              <a:rPr lang="en-US" altLang="zh-CN" sz="14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个单位</a:t>
            </a:r>
            <a:endParaRPr lang="en-US" altLang="zh-CN" sz="14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84993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19985154-7ACF-4A13-B564-E8C5D6F483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催柴裂解装置柴油十六烷值优化效益测算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xmlns="" id="{26E3761A-1F5F-466A-82F3-5C8E28A2B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347394"/>
              </p:ext>
            </p:extLst>
          </p:nvPr>
        </p:nvGraphicFramePr>
        <p:xfrm>
          <a:off x="5809619" y="1377267"/>
          <a:ext cx="2938845" cy="178038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87807">
                  <a:extLst>
                    <a:ext uri="{9D8B030D-6E8A-4147-A177-3AD203B41FA5}">
                      <a16:colId xmlns:a16="http://schemas.microsoft.com/office/drawing/2014/main" xmlns="" val="3261227715"/>
                    </a:ext>
                  </a:extLst>
                </a:gridCol>
                <a:gridCol w="1155510">
                  <a:extLst>
                    <a:ext uri="{9D8B030D-6E8A-4147-A177-3AD203B41FA5}">
                      <a16:colId xmlns:a16="http://schemas.microsoft.com/office/drawing/2014/main" xmlns="" val="4269860249"/>
                    </a:ext>
                  </a:extLst>
                </a:gridCol>
                <a:gridCol w="795528">
                  <a:extLst>
                    <a:ext uri="{9D8B030D-6E8A-4147-A177-3AD203B41FA5}">
                      <a16:colId xmlns:a16="http://schemas.microsoft.com/office/drawing/2014/main" xmlns="" val="2898873409"/>
                    </a:ext>
                  </a:extLst>
                </a:gridCol>
              </a:tblGrid>
              <a:tr h="22254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分类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价格</a:t>
                      </a:r>
                      <a:r>
                        <a:rPr lang="en-US" altLang="zh-CN" sz="1100" u="none" strike="noStrike">
                          <a:effectLst/>
                        </a:rPr>
                        <a:t>(</a:t>
                      </a:r>
                      <a:r>
                        <a:rPr lang="zh-CN" altLang="en-US" sz="1100" u="none" strike="noStrike">
                          <a:effectLst/>
                        </a:rPr>
                        <a:t>元</a:t>
                      </a:r>
                      <a:r>
                        <a:rPr lang="en-US" altLang="zh-CN" sz="1100" u="none" strike="noStrike">
                          <a:effectLst/>
                        </a:rPr>
                        <a:t>/</a:t>
                      </a:r>
                      <a:r>
                        <a:rPr lang="zh-CN" altLang="en-US" sz="1100" u="none" strike="noStrike">
                          <a:effectLst/>
                        </a:rPr>
                        <a:t>吨</a:t>
                      </a:r>
                      <a:r>
                        <a:rPr lang="en-US" altLang="zh-CN" sz="1100" u="none" strike="noStrike">
                          <a:effectLst/>
                        </a:rPr>
                        <a:t>)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201260967"/>
                  </a:ext>
                </a:extLst>
              </a:tr>
              <a:tr h="22254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原料油</a:t>
                      </a:r>
                      <a:r>
                        <a:rPr lang="en-US" altLang="zh-CN" sz="1100" u="none" strike="noStrike" dirty="0">
                          <a:effectLst/>
                        </a:rPr>
                        <a:t>/</a:t>
                      </a:r>
                      <a:r>
                        <a:rPr lang="zh-CN" altLang="en-US" sz="1100" u="none" strike="noStrike" dirty="0">
                          <a:effectLst/>
                        </a:rPr>
                        <a:t>氢气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催化柴油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3900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034251626"/>
                  </a:ext>
                </a:extLst>
              </a:tr>
              <a:tr h="2225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常压柴油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4250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489988848"/>
                  </a:ext>
                </a:extLst>
              </a:tr>
              <a:tr h="2225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新氢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10000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430288253"/>
                  </a:ext>
                </a:extLst>
              </a:tr>
              <a:tr h="22254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产物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轻石脑油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4750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457957202"/>
                  </a:ext>
                </a:extLst>
              </a:tr>
              <a:tr h="2225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>
                          <a:effectLst/>
                        </a:rPr>
                        <a:t>重石脑油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>
                          <a:effectLst/>
                        </a:rPr>
                        <a:t>4950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2753669881"/>
                  </a:ext>
                </a:extLst>
              </a:tr>
              <a:tr h="2225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裂解柴油</a:t>
                      </a:r>
                      <a:r>
                        <a:rPr lang="en-US" altLang="zh-CN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>
                          <a:effectLst/>
                        </a:rPr>
                        <a:t>CN50.2)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5100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713848439"/>
                  </a:ext>
                </a:extLst>
              </a:tr>
              <a:tr h="2225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裂解柴油</a:t>
                      </a:r>
                      <a:r>
                        <a:rPr lang="en-US" altLang="zh-CN" sz="1100" u="none" strike="noStrike" dirty="0">
                          <a:effectLst/>
                        </a:rPr>
                        <a:t>(</a:t>
                      </a:r>
                      <a:r>
                        <a:rPr lang="en-US" sz="1100" u="none" strike="noStrike" dirty="0">
                          <a:effectLst/>
                        </a:rPr>
                        <a:t>CN51.2)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u="none" strike="noStrike" dirty="0">
                          <a:effectLst/>
                        </a:rPr>
                        <a:t>5150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b"/>
                </a:tc>
                <a:extLst>
                  <a:ext uri="{0D108BD9-81ED-4DB2-BD59-A6C34878D82A}">
                    <a16:rowId xmlns:a16="http://schemas.microsoft.com/office/drawing/2014/main" xmlns="" val="3864781525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408B470-C724-4816-8C63-71293E830AB5}"/>
              </a:ext>
            </a:extLst>
          </p:cNvPr>
          <p:cNvSpPr txBox="1"/>
          <p:nvPr/>
        </p:nvSpPr>
        <p:spPr>
          <a:xfrm>
            <a:off x="5809619" y="3306340"/>
            <a:ext cx="2603594" cy="24237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28574" rtlCol="0" anchor="t">
            <a:spAutoFit/>
          </a:bodyPr>
          <a:lstStyle/>
          <a:p>
            <a:pPr algn="l" defTabSz="685783" rtl="0" latinLnBrk="1" hangingPunct="0"/>
            <a:r>
              <a:rPr lang="zh-CN" altLang="en-US" sz="11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每提高一个单位</a:t>
            </a:r>
            <a:r>
              <a:rPr lang="en-US" altLang="zh-CN" sz="11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</a:t>
            </a:r>
            <a:r>
              <a:rPr lang="zh-CN" altLang="en-US" sz="11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，柴油价格提高</a:t>
            </a:r>
            <a:r>
              <a:rPr lang="en-US" altLang="zh-CN" sz="11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1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96FE9929-8AC4-49F4-8E52-08ECE0150CD6}"/>
              </a:ext>
            </a:extLst>
          </p:cNvPr>
          <p:cNvSpPr txBox="1"/>
          <p:nvPr/>
        </p:nvSpPr>
        <p:spPr>
          <a:xfrm>
            <a:off x="436564" y="1055727"/>
            <a:ext cx="5143548" cy="23314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28574" rtlCol="0" anchor="t">
            <a:spAutoFit/>
          </a:bodyPr>
          <a:lstStyle/>
          <a:p>
            <a:pPr marL="214308" indent="-214308" algn="l" defTabSz="685783" rtl="0" latinLnBrk="1" hangingPunct="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效益测算方法</a:t>
            </a:r>
            <a:endParaRPr lang="en-US" altLang="zh-CN" sz="1400" kern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783" rtl="0" latinLnBrk="1" hangingPunct="0">
              <a:lnSpc>
                <a:spcPct val="150000"/>
              </a:lnSpc>
            </a:pPr>
            <a:r>
              <a:rPr lang="zh-CN" altLang="en-US" sz="14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优化前后两种工况操作条件不变（装置能耗优化前后基本不变），因此考虑成本因素有：</a:t>
            </a:r>
            <a:endParaRPr lang="en-US" altLang="zh-CN" sz="1400" kern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783" rtl="0" latinLnBrk="1" hangingPunct="0">
              <a:lnSpc>
                <a:spcPct val="150000"/>
              </a:lnSpc>
            </a:pPr>
            <a:r>
              <a:rPr lang="zh-CN" altLang="en-US" sz="14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①原料成本（原料柴油</a:t>
            </a:r>
            <a:r>
              <a:rPr lang="en-US" altLang="zh-CN" sz="14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新氢）</a:t>
            </a:r>
            <a:endParaRPr lang="en-US" altLang="zh-CN" sz="1400" kern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783" rtl="0" latinLnBrk="1" hangingPunct="0">
              <a:lnSpc>
                <a:spcPct val="150000"/>
              </a:lnSpc>
            </a:pPr>
            <a:r>
              <a:rPr lang="zh-CN" altLang="en-US" sz="14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②产物价格</a:t>
            </a:r>
            <a:endParaRPr lang="en-US" altLang="zh-CN" sz="1400" kern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783" rtl="0" latinLnBrk="1" hangingPunct="0">
              <a:lnSpc>
                <a:spcPct val="150000"/>
              </a:lnSpc>
            </a:pPr>
            <a:r>
              <a:rPr lang="zh-CN" altLang="en-US" sz="14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③十六烷值提高所带来的价值：</a:t>
            </a:r>
            <a:r>
              <a:rPr lang="en-US" altLang="zh-CN" sz="14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14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sz="14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/(</a:t>
            </a:r>
            <a:r>
              <a:rPr lang="zh-CN" altLang="en-US" sz="14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</a:t>
            </a:r>
            <a:r>
              <a:rPr lang="en-US" altLang="zh-CN" sz="14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CN)</a:t>
            </a:r>
          </a:p>
          <a:p>
            <a:pPr algn="l" defTabSz="685783" rtl="0" latinLnBrk="1" hangingPunct="0">
              <a:lnSpc>
                <a:spcPct val="150000"/>
              </a:lnSpc>
            </a:pPr>
            <a:r>
              <a:rPr lang="zh-CN" altLang="en-US" sz="14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因此效益公式为：</a:t>
            </a:r>
            <a:endParaRPr lang="en-US" altLang="zh-CN" sz="1400" kern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4BDE40B8-219F-4EB8-AE2D-DD0095FCB214}"/>
              </a:ext>
            </a:extLst>
          </p:cNvPr>
          <p:cNvSpPr txBox="1"/>
          <p:nvPr/>
        </p:nvSpPr>
        <p:spPr>
          <a:xfrm>
            <a:off x="5809619" y="1062725"/>
            <a:ext cx="684800" cy="253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28574" rtlCol="0" anchor="t">
            <a:spAutoFit/>
          </a:bodyPr>
          <a:lstStyle/>
          <a:p>
            <a:pPr algn="l" defTabSz="685783" rtl="0" latinLnBrk="1" hangingPunct="0"/>
            <a:r>
              <a:rPr lang="zh-CN" altLang="en-US" sz="12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价格分类</a:t>
            </a:r>
          </a:p>
        </p:txBody>
      </p:sp>
      <p:sp>
        <p:nvSpPr>
          <p:cNvPr id="3" name="Rectangle 2"/>
          <p:cNvSpPr/>
          <p:nvPr/>
        </p:nvSpPr>
        <p:spPr>
          <a:xfrm>
            <a:off x="436564" y="3821314"/>
            <a:ext cx="838390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685783" rtl="0" latinLnBrk="1" hangingPunct="0">
              <a:lnSpc>
                <a:spcPct val="150000"/>
              </a:lnSpc>
            </a:pPr>
            <a:r>
              <a:rPr lang="zh-CN" altLang="en-US" sz="2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装置利润 </a:t>
            </a:r>
            <a:r>
              <a:rPr lang="en-US" altLang="zh-CN" sz="2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zh-CN" altLang="en-US" sz="2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产品产量 </a:t>
            </a:r>
            <a:r>
              <a:rPr lang="en-US" altLang="zh-CN" sz="2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 </a:t>
            </a:r>
            <a:r>
              <a:rPr lang="zh-CN" altLang="en-US" sz="2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 </a:t>
            </a:r>
            <a:r>
              <a:rPr lang="en-US" altLang="zh-CN" sz="2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原料用量</a:t>
            </a:r>
            <a:r>
              <a:rPr lang="en-US" altLang="zh-CN" sz="2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zh-CN" altLang="en-US" sz="2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 </a:t>
            </a:r>
            <a:r>
              <a:rPr lang="en-US" altLang="zh-CN" sz="2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0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新氢消耗成本</a:t>
            </a:r>
          </a:p>
        </p:txBody>
      </p:sp>
    </p:spTree>
    <p:extLst>
      <p:ext uri="{BB962C8B-B14F-4D97-AF65-F5344CB8AC3E}">
        <p14:creationId xmlns:p14="http://schemas.microsoft.com/office/powerpoint/2010/main" val="1926430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F73275DC-4475-420C-8062-1C7346C4C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催柴裂解装置柴油十六烷值优化效益测算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EB4A99E8-B024-428E-B1E1-DBC4EA4E401E}"/>
              </a:ext>
            </a:extLst>
          </p:cNvPr>
          <p:cNvSpPr txBox="1"/>
          <p:nvPr/>
        </p:nvSpPr>
        <p:spPr>
          <a:xfrm>
            <a:off x="323439" y="818842"/>
            <a:ext cx="8497124" cy="6232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28574" rtlCol="0" anchor="t">
            <a:spAutoFit/>
          </a:bodyPr>
          <a:lstStyle/>
          <a:p>
            <a:pPr marL="214308" indent="-214308" algn="l" defTabSz="685783" rtl="0" latinLnBrk="1" hangingPunct="0">
              <a:buFont typeface="Wingdings" panose="05000000000000000000" pitchFamily="2" charset="2"/>
              <a:buChar char="l"/>
            </a:pPr>
            <a:r>
              <a:rPr lang="zh-CN" altLang="en-US" sz="12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氢耗分析</a:t>
            </a:r>
            <a:endParaRPr lang="en-US" altLang="zh-CN" sz="12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783" rtl="0" latinLnBrk="1" hangingPunct="0"/>
            <a:r>
              <a:rPr lang="zh-CN" altLang="en-US" sz="12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从原料分子分析可知，常柴芳烃含量少、催柴芳烃含量高，优化原料配比后，</a:t>
            </a:r>
            <a:r>
              <a:rPr lang="zh-CN" altLang="en-US" sz="12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催柴含量减少，则可降低氢耗</a:t>
            </a:r>
            <a:r>
              <a:rPr lang="zh-CN" altLang="en-US" sz="12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kern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783" rtl="0" latinLnBrk="1" hangingPunct="0"/>
            <a:r>
              <a:rPr lang="zh-CN" altLang="en-US" sz="12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从优化前后分子组成分析，原料芳烃含量如下表：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74D78786-11E3-413D-9F7B-E44B45B69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489455"/>
              </p:ext>
            </p:extLst>
          </p:nvPr>
        </p:nvGraphicFramePr>
        <p:xfrm>
          <a:off x="323437" y="1519048"/>
          <a:ext cx="3742754" cy="113432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779313">
                  <a:extLst>
                    <a:ext uri="{9D8B030D-6E8A-4147-A177-3AD203B41FA5}">
                      <a16:colId xmlns:a16="http://schemas.microsoft.com/office/drawing/2014/main" xmlns="" val="1169377939"/>
                    </a:ext>
                  </a:extLst>
                </a:gridCol>
                <a:gridCol w="876962">
                  <a:extLst>
                    <a:ext uri="{9D8B030D-6E8A-4147-A177-3AD203B41FA5}">
                      <a16:colId xmlns:a16="http://schemas.microsoft.com/office/drawing/2014/main" xmlns="" val="401680376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334930814"/>
                    </a:ext>
                  </a:extLst>
                </a:gridCol>
                <a:gridCol w="1006359">
                  <a:extLst>
                    <a:ext uri="{9D8B030D-6E8A-4147-A177-3AD203B41FA5}">
                      <a16:colId xmlns:a16="http://schemas.microsoft.com/office/drawing/2014/main" xmlns="" val="1592396117"/>
                    </a:ext>
                  </a:extLst>
                </a:gridCol>
              </a:tblGrid>
              <a:tr h="462915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芳烃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原始配比芳烃含量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优化配比后</a:t>
                      </a:r>
                      <a:endParaRPr lang="en-US" altLang="zh-CN" sz="1000" u="none" strike="noStrike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芳烃含量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每种芳烃分子消耗的氢分子数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1218500877"/>
                  </a:ext>
                </a:extLst>
              </a:tr>
              <a:tr h="21551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一环芳烃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24.4%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23.92%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3H2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3323706604"/>
                  </a:ext>
                </a:extLst>
              </a:tr>
              <a:tr h="240381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二环芳烃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32.23%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28.9%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5H2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3545017225"/>
                  </a:ext>
                </a:extLst>
              </a:tr>
              <a:tr h="21551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0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三环芳烃</a:t>
                      </a:r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4.53%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7H2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" marR="5715" marT="5715" marB="0" anchor="ctr"/>
                </a:tc>
                <a:extLst>
                  <a:ext uri="{0D108BD9-81ED-4DB2-BD59-A6C34878D82A}">
                    <a16:rowId xmlns:a16="http://schemas.microsoft.com/office/drawing/2014/main" xmlns="" val="3691876292"/>
                  </a:ext>
                </a:extLst>
              </a:tr>
            </a:tbl>
          </a:graphicData>
        </a:graphic>
      </p:graphicFrame>
      <p:sp>
        <p:nvSpPr>
          <p:cNvPr id="6" name="箭头: 右 5">
            <a:extLst>
              <a:ext uri="{FF2B5EF4-FFF2-40B4-BE49-F238E27FC236}">
                <a16:creationId xmlns:a16="http://schemas.microsoft.com/office/drawing/2014/main" xmlns="" id="{A93889CC-B16C-4A00-B242-53E6052E6F0F}"/>
              </a:ext>
            </a:extLst>
          </p:cNvPr>
          <p:cNvSpPr/>
          <p:nvPr/>
        </p:nvSpPr>
        <p:spPr>
          <a:xfrm>
            <a:off x="4095401" y="1758815"/>
            <a:ext cx="800100" cy="573168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28574" rtlCol="0" anchor="ctr">
            <a:spAutoFit/>
          </a:bodyPr>
          <a:lstStyle/>
          <a:p>
            <a:pPr algn="l" defTabSz="685783" rtl="0" latinLnBrk="1" hangingPunct="0"/>
            <a:endParaRPr lang="zh-CN" altLang="en-US" sz="1400" kern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00787A91-8FE5-44BC-A064-D41C96FE8E37}"/>
              </a:ext>
            </a:extLst>
          </p:cNvPr>
          <p:cNvSpPr txBox="1"/>
          <p:nvPr/>
        </p:nvSpPr>
        <p:spPr>
          <a:xfrm>
            <a:off x="4924710" y="1519047"/>
            <a:ext cx="4072986" cy="90024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28574" rtlCol="0" anchor="t">
            <a:spAutoFit/>
          </a:bodyPr>
          <a:lstStyle/>
          <a:p>
            <a:pPr algn="l" defTabSz="685783" rtl="0" latinLnBrk="1" hangingPunct="0">
              <a:lnSpc>
                <a:spcPct val="150000"/>
              </a:lnSpc>
            </a:pPr>
            <a:r>
              <a:rPr lang="zh-CN" altLang="en-US" sz="12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催柴裂解装置化学氢耗约占原料油</a:t>
            </a:r>
            <a:r>
              <a:rPr lang="en-US" altLang="zh-CN" sz="12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4%</a:t>
            </a:r>
            <a:r>
              <a:rPr lang="zh-CN" altLang="en-US" sz="12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（设计值），从表中可估算出优化原料配比后，芳烃减少带来的化学氢耗可降低</a:t>
            </a:r>
            <a:r>
              <a:rPr lang="en-US" altLang="zh-CN" sz="12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8.3%</a:t>
            </a:r>
            <a:r>
              <a:rPr lang="zh-CN" altLang="en-US" sz="12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，在综合氢气价格，一年氢耗约降低</a:t>
            </a:r>
            <a:r>
              <a:rPr lang="en-US" altLang="zh-CN" sz="12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2320</a:t>
            </a:r>
            <a:r>
              <a:rPr lang="zh-CN" altLang="en-US" sz="12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7CEA0353-C842-4DF5-85D7-2B1C8E2F2F62}"/>
              </a:ext>
            </a:extLst>
          </p:cNvPr>
          <p:cNvSpPr txBox="1"/>
          <p:nvPr/>
        </p:nvSpPr>
        <p:spPr>
          <a:xfrm>
            <a:off x="323438" y="2671162"/>
            <a:ext cx="8820563" cy="438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28574" rtlCol="0" anchor="t">
            <a:spAutoFit/>
          </a:bodyPr>
          <a:lstStyle/>
          <a:p>
            <a:pPr marL="214308" indent="-214308" algn="l" defTabSz="685783" rtl="0" latinLnBrk="1" hangingPunct="0">
              <a:buFont typeface="Wingdings" panose="05000000000000000000" pitchFamily="2" charset="2"/>
              <a:buChar char="l"/>
            </a:pPr>
            <a:r>
              <a:rPr lang="zh-CN" altLang="en-US" sz="12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原料配比成本分析</a:t>
            </a:r>
            <a:endParaRPr lang="en-US" altLang="zh-CN" sz="12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783" rtl="0" latinLnBrk="1" hangingPunct="0"/>
            <a:r>
              <a:rPr lang="zh-CN" altLang="en-US" sz="12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优化配方后，原料中常柴比例增加，催柴比例减少，由加工量及原料价格计算可知，原料配比变化后，原料成本提升约</a:t>
            </a:r>
            <a:r>
              <a:rPr lang="en-US" altLang="zh-CN" sz="12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2550</a:t>
            </a:r>
            <a:r>
              <a:rPr lang="zh-CN" altLang="en-US" sz="12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DD2E9D49-5465-4983-BDF4-B1BF94DE3833}"/>
              </a:ext>
            </a:extLst>
          </p:cNvPr>
          <p:cNvSpPr txBox="1"/>
          <p:nvPr/>
        </p:nvSpPr>
        <p:spPr>
          <a:xfrm>
            <a:off x="323438" y="3241092"/>
            <a:ext cx="7906163" cy="438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28574" rtlCol="0" anchor="t">
            <a:spAutoFit/>
          </a:bodyPr>
          <a:lstStyle/>
          <a:p>
            <a:pPr marL="214308" indent="-214308" algn="l" defTabSz="685783" rtl="0" latinLnBrk="1" hangingPunct="0">
              <a:buFont typeface="Wingdings" panose="05000000000000000000" pitchFamily="2" charset="2"/>
              <a:buChar char="l"/>
            </a:pPr>
            <a:r>
              <a:rPr lang="zh-CN" altLang="en-US" sz="12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产品价值提升分析</a:t>
            </a:r>
            <a:endParaRPr lang="en-US" altLang="zh-CN" sz="12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783" rtl="0" latinLnBrk="1" hangingPunct="0"/>
            <a:r>
              <a:rPr lang="zh-CN" altLang="en-US" sz="12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优化配方后，综合考虑产品收率及产品价格因素，产品所带来的的价值提升约为</a:t>
            </a:r>
            <a:r>
              <a:rPr lang="en-US" altLang="zh-CN" sz="12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770</a:t>
            </a:r>
            <a:r>
              <a:rPr lang="zh-CN" altLang="en-US" sz="12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  <a:r>
              <a:rPr lang="zh-CN" altLang="en-US" sz="12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8E202508-38BC-4974-A92A-7C1184384292}"/>
              </a:ext>
            </a:extLst>
          </p:cNvPr>
          <p:cNvSpPr txBox="1"/>
          <p:nvPr/>
        </p:nvSpPr>
        <p:spPr>
          <a:xfrm>
            <a:off x="323438" y="4142607"/>
            <a:ext cx="8674258" cy="438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28574" rtlCol="0" anchor="t">
            <a:spAutoFit/>
          </a:bodyPr>
          <a:lstStyle/>
          <a:p>
            <a:pPr algn="l" defTabSz="685783" rtl="0" latinLnBrk="1" hangingPunct="0"/>
            <a:r>
              <a:rPr lang="zh-CN" altLang="en-US" sz="24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优化前后利润提升</a:t>
            </a:r>
            <a:r>
              <a:rPr lang="en-US" altLang="zh-CN" sz="2400" b="1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=2320+770-2550=</a:t>
            </a:r>
            <a:r>
              <a:rPr lang="en-US" altLang="zh-CN" sz="24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540</a:t>
            </a:r>
            <a:r>
              <a:rPr lang="zh-CN" altLang="en-US" sz="2400" b="1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万元</a:t>
            </a:r>
          </a:p>
        </p:txBody>
      </p:sp>
    </p:spTree>
    <p:extLst>
      <p:ext uri="{BB962C8B-B14F-4D97-AF65-F5344CB8AC3E}">
        <p14:creationId xmlns:p14="http://schemas.microsoft.com/office/powerpoint/2010/main" val="6983641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F73275DC-4475-420C-8062-1C7346C4C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装置优化其他增效点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DCB4D598-20C8-4D77-A195-1D063090223F}"/>
              </a:ext>
            </a:extLst>
          </p:cNvPr>
          <p:cNvSpPr txBox="1"/>
          <p:nvPr/>
        </p:nvSpPr>
        <p:spPr>
          <a:xfrm>
            <a:off x="395536" y="1059582"/>
            <a:ext cx="8352928" cy="290079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4289" tIns="34289" rIns="34289" bIns="34289" numCol="1" spcCol="28574" rtlCol="0" anchor="t">
            <a:spAutoFit/>
          </a:bodyPr>
          <a:lstStyle/>
          <a:p>
            <a:pPr marL="214308" indent="-214308" algn="l" defTabSz="685783" rtl="0" latinLnBrk="1" hangingPunct="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提高操作水平</a:t>
            </a:r>
            <a:endParaRPr lang="en-US" altLang="zh-CN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783" rtl="0" latinLnBrk="1" hangingPunct="0">
              <a:lnSpc>
                <a:spcPct val="200000"/>
              </a:lnSpc>
            </a:pPr>
            <a:r>
              <a:rPr lang="zh-CN" altLang="en-US" sz="14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当原料发生变化、市场需求发生变化时，通过模拟优化，操作人员可通过辛孚软件优化，快速确定最佳操作参数。</a:t>
            </a:r>
            <a:endParaRPr lang="en-US" altLang="zh-CN" sz="1400" kern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783" rtl="0" latinLnBrk="1" hangingPunct="0">
              <a:lnSpc>
                <a:spcPct val="200000"/>
              </a:lnSpc>
            </a:pPr>
            <a:endParaRPr lang="en-US" altLang="zh-CN" sz="1400" kern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08" indent="-214308" algn="l" defTabSz="685783" rtl="0" latinLnBrk="1" hangingPunct="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通过软件探索新工况，桌面模拟，避免停车</a:t>
            </a:r>
            <a:endParaRPr lang="en-US" altLang="zh-CN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685783" rtl="0" latinLnBrk="1" hangingPunct="0">
              <a:lnSpc>
                <a:spcPct val="200000"/>
              </a:lnSpc>
            </a:pPr>
            <a:r>
              <a:rPr lang="zh-CN" altLang="en-US" sz="1400" kern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对装置原料波动大，反应操作变化大的工况探索，提前进行软件模拟，提高装置安全性、稳定性。</a:t>
            </a:r>
          </a:p>
        </p:txBody>
      </p:sp>
    </p:spTree>
    <p:extLst>
      <p:ext uri="{BB962C8B-B14F-4D97-AF65-F5344CB8AC3E}">
        <p14:creationId xmlns:p14="http://schemas.microsoft.com/office/powerpoint/2010/main" val="40172719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C85C080E-1B24-49CC-952C-CF01A1EE0B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</a:t>
            </a:r>
            <a:r>
              <a:rPr lang="zh-CN" altLang="en-US" dirty="0" smtClean="0"/>
              <a:t>孚装置模型也可与</a:t>
            </a:r>
            <a:r>
              <a:rPr lang="en-US" altLang="zh-CN" dirty="0" smtClean="0"/>
              <a:t>Aspen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KBC</a:t>
            </a:r>
            <a:r>
              <a:rPr lang="zh-CN" altLang="en-US" dirty="0" smtClean="0"/>
              <a:t>等通用软件结合</a:t>
            </a:r>
            <a:endParaRPr lang="en-US" altLang="zh-CN" baseline="30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7696DFA-B802-4681-A746-B954D8AA0FF1}"/>
              </a:ext>
            </a:extLst>
          </p:cNvPr>
          <p:cNvSpPr txBox="1"/>
          <p:nvPr/>
        </p:nvSpPr>
        <p:spPr>
          <a:xfrm>
            <a:off x="395535" y="762931"/>
            <a:ext cx="8248771" cy="6832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辛孚装置模型可单独使用，实现单装置优化，也可与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HYSYS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Aspen Plus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Petro-SIM</a:t>
            </a:r>
            <a:r>
              <a:rPr lang="zh-CN" altLang="en-US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等通用软件的结合，形成全流程模型</a:t>
            </a:r>
            <a:endParaRPr kumimoji="0" lang="en-US" altLang="zh-CN" sz="1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412D90B-946B-42F7-9A1D-34B03E4F74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635774"/>
            <a:ext cx="1944216" cy="946197"/>
          </a:xfrm>
          <a:prstGeom prst="rect">
            <a:avLst/>
          </a:prstGeom>
        </p:spPr>
      </p:pic>
      <p:pic>
        <p:nvPicPr>
          <p:cNvPr id="9218" name="Picture 2" descr="See the source image">
            <a:extLst>
              <a:ext uri="{FF2B5EF4-FFF2-40B4-BE49-F238E27FC236}">
                <a16:creationId xmlns:a16="http://schemas.microsoft.com/office/drawing/2014/main" xmlns="" id="{99E9C1E7-0721-40FA-ADEC-445F1FF39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98" y="1743658"/>
            <a:ext cx="2104531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AB0741CB-1CC4-4EA2-961B-296BE8E89C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" t="7852" r="3290" b="15001"/>
          <a:stretch/>
        </p:blipFill>
        <p:spPr>
          <a:xfrm>
            <a:off x="6772732" y="3420725"/>
            <a:ext cx="1871575" cy="93514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DC8C387E-024A-4634-A6EF-02B88A3F2B5F}"/>
              </a:ext>
            </a:extLst>
          </p:cNvPr>
          <p:cNvSpPr txBox="1"/>
          <p:nvPr/>
        </p:nvSpPr>
        <p:spPr>
          <a:xfrm>
            <a:off x="428283" y="2732034"/>
            <a:ext cx="1733804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spc="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Aspen</a:t>
            </a: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上游装置模型</a:t>
            </a:r>
            <a:endParaRPr kumimoji="0" lang="en-US" altLang="zh-CN" sz="1400" b="1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91E96ED5-AC5D-41AB-8969-29EE656B76C0}"/>
              </a:ext>
            </a:extLst>
          </p:cNvPr>
          <p:cNvSpPr txBox="1"/>
          <p:nvPr/>
        </p:nvSpPr>
        <p:spPr>
          <a:xfrm>
            <a:off x="3850996" y="2731728"/>
            <a:ext cx="1708156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辛</a:t>
            </a: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孚分子级加氢模型</a:t>
            </a:r>
            <a:endParaRPr kumimoji="0" lang="en-US" altLang="zh-CN" sz="1400" b="1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xmlns="" id="{21E2C795-A74C-43A6-A3F0-F132AD916538}"/>
              </a:ext>
            </a:extLst>
          </p:cNvPr>
          <p:cNvSpPr/>
          <p:nvPr/>
        </p:nvSpPr>
        <p:spPr>
          <a:xfrm>
            <a:off x="5868144" y="1809702"/>
            <a:ext cx="870152" cy="66003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3DBAF636-1600-4C0D-9312-0C30ACC51C2F}"/>
              </a:ext>
            </a:extLst>
          </p:cNvPr>
          <p:cNvSpPr txBox="1"/>
          <p:nvPr/>
        </p:nvSpPr>
        <p:spPr>
          <a:xfrm>
            <a:off x="7057058" y="1662189"/>
            <a:ext cx="1302919" cy="954103"/>
          </a:xfrm>
          <a:prstGeom prst="rect">
            <a:avLst/>
          </a:prstGeom>
          <a:noFill/>
          <a:ln w="12700" cap="flat">
            <a:solidFill>
              <a:srgbClr val="4170A9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反应产</a:t>
            </a:r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物的</a:t>
            </a:r>
            <a:endParaRPr lang="en-US" altLang="zh-CN" sz="1400" b="1" dirty="0" smtClean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性质、流量、压力、温度、分子组成</a:t>
            </a:r>
            <a:endParaRPr lang="en-US" altLang="zh-CN" sz="1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xmlns="" id="{ACF55550-CE80-4CD5-BAA7-E66125E92DC1}"/>
              </a:ext>
            </a:extLst>
          </p:cNvPr>
          <p:cNvSpPr/>
          <p:nvPr/>
        </p:nvSpPr>
        <p:spPr>
          <a:xfrm rot="5400000">
            <a:off x="7413487" y="2643969"/>
            <a:ext cx="590061" cy="73365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1D85E10E-C0E1-439F-9140-5A7FB76C80D9}"/>
              </a:ext>
            </a:extLst>
          </p:cNvPr>
          <p:cNvSpPr txBox="1"/>
          <p:nvPr/>
        </p:nvSpPr>
        <p:spPr>
          <a:xfrm>
            <a:off x="6810304" y="4506287"/>
            <a:ext cx="2092877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spc="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Aspen</a:t>
            </a:r>
            <a:r>
              <a:rPr kumimoji="0" lang="zh-CN" altLang="en-US" sz="1400" b="1" i="0" u="none" strike="noStrike" cap="none" spc="0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下游分馏装置模型</a:t>
            </a:r>
            <a:endParaRPr kumimoji="0" lang="zh-CN" altLang="en-US" sz="1400" b="1" i="0" u="none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57038CB7-F73B-449D-B5F1-31A648C81251}"/>
              </a:ext>
            </a:extLst>
          </p:cNvPr>
          <p:cNvSpPr txBox="1"/>
          <p:nvPr/>
        </p:nvSpPr>
        <p:spPr>
          <a:xfrm>
            <a:off x="8070919" y="2678150"/>
            <a:ext cx="848920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自动映射到</a:t>
            </a:r>
            <a:r>
              <a:rPr kumimoji="0" lang="en-US" altLang="zh-CN" sz="12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Aspen</a:t>
            </a: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虚拟组分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1A69A83B-15FD-4335-AB12-6CAA367DA282}"/>
              </a:ext>
            </a:extLst>
          </p:cNvPr>
          <p:cNvSpPr txBox="1"/>
          <p:nvPr/>
        </p:nvSpPr>
        <p:spPr>
          <a:xfrm>
            <a:off x="2350446" y="2402425"/>
            <a:ext cx="1060999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物料性质、流量、压力、温度等自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动导入</a:t>
            </a: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xmlns="" id="{F26480EB-5A2B-4AF1-AF05-A823C49B414C}"/>
              </a:ext>
            </a:extLst>
          </p:cNvPr>
          <p:cNvSpPr/>
          <p:nvPr/>
        </p:nvSpPr>
        <p:spPr>
          <a:xfrm>
            <a:off x="2350446" y="1809226"/>
            <a:ext cx="1060999" cy="66003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20905" y="3037828"/>
            <a:ext cx="720080" cy="1008000"/>
            <a:chOff x="2520905" y="3013621"/>
            <a:chExt cx="720080" cy="1008000"/>
          </a:xfrm>
        </p:grpSpPr>
        <p:sp>
          <p:nvSpPr>
            <p:cNvPr id="3" name="Up Arrow Callout 2"/>
            <p:cNvSpPr/>
            <p:nvPr/>
          </p:nvSpPr>
          <p:spPr>
            <a:xfrm>
              <a:off x="2520905" y="3013621"/>
              <a:ext cx="720080" cy="1008000"/>
            </a:xfrm>
            <a:prstGeom prst="upArrowCallout">
              <a:avLst>
                <a:gd name="adj1" fmla="val 14418"/>
                <a:gd name="adj2" fmla="val 17063"/>
                <a:gd name="adj3" fmla="val 25000"/>
                <a:gd name="adj4" fmla="val 64977"/>
              </a:avLst>
            </a:prstGeom>
            <a:solidFill>
              <a:srgbClr val="F2F2F2"/>
            </a:solidFill>
            <a:ln w="15875" cap="flat">
              <a:solidFill>
                <a:schemeClr val="accent6">
                  <a:lumMod val="75000"/>
                </a:schemeClr>
              </a:solidFill>
              <a:prstDash val="sysDash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520905" y="3375294"/>
              <a:ext cx="720080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0" i="0" u="none" strike="noStrike" cap="none" spc="0" normalizeH="0" baseline="0" dirty="0" smtClean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"/>
                </a:rPr>
                <a:t>辛孚分子组成建模技术</a:t>
              </a: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 rot="16200000" flipV="1">
            <a:off x="6268516" y="2497591"/>
            <a:ext cx="720080" cy="1126181"/>
            <a:chOff x="2520908" y="3013621"/>
            <a:chExt cx="720080" cy="1044879"/>
          </a:xfrm>
        </p:grpSpPr>
        <p:sp>
          <p:nvSpPr>
            <p:cNvPr id="33" name="Up Arrow Callout 32"/>
            <p:cNvSpPr/>
            <p:nvPr/>
          </p:nvSpPr>
          <p:spPr>
            <a:xfrm>
              <a:off x="2520908" y="3013621"/>
              <a:ext cx="720080" cy="1008000"/>
            </a:xfrm>
            <a:prstGeom prst="upArrowCallout">
              <a:avLst>
                <a:gd name="adj1" fmla="val 11772"/>
                <a:gd name="adj2" fmla="val 13095"/>
                <a:gd name="adj3" fmla="val 25000"/>
                <a:gd name="adj4" fmla="val 64977"/>
              </a:avLst>
            </a:prstGeom>
            <a:solidFill>
              <a:srgbClr val="F2F2F2"/>
            </a:solidFill>
            <a:ln w="15875" cap="flat">
              <a:solidFill>
                <a:schemeClr val="accent6">
                  <a:lumMod val="75000"/>
                </a:schemeClr>
              </a:solidFill>
              <a:prstDash val="sysDash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rot="5400000">
              <a:off x="2520905" y="3375296"/>
              <a:ext cx="720080" cy="646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0" i="0" u="none" strike="noStrike" cap="none" spc="0" normalizeH="0" baseline="0" dirty="0" smtClean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"/>
                </a:rPr>
                <a:t>辛孚虚拟组分映射技术</a:t>
              </a:r>
              <a:endPara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</p:grpSp>
      <p:sp>
        <p:nvSpPr>
          <p:cNvPr id="7" name="5-Point Star 6"/>
          <p:cNvSpPr/>
          <p:nvPr/>
        </p:nvSpPr>
        <p:spPr>
          <a:xfrm>
            <a:off x="3034421" y="3800190"/>
            <a:ext cx="432048" cy="360040"/>
          </a:xfrm>
          <a:prstGeom prst="star5">
            <a:avLst/>
          </a:prstGeom>
          <a:solidFill>
            <a:schemeClr val="accent6">
              <a:lumMod val="75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5" name="5-Point Star 34"/>
          <p:cNvSpPr/>
          <p:nvPr/>
        </p:nvSpPr>
        <p:spPr>
          <a:xfrm>
            <a:off x="5029459" y="1563638"/>
            <a:ext cx="432048" cy="360040"/>
          </a:xfrm>
          <a:prstGeom prst="star5">
            <a:avLst/>
          </a:prstGeom>
          <a:solidFill>
            <a:schemeClr val="accent6">
              <a:lumMod val="75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6" name="5-Point Star 35"/>
          <p:cNvSpPr/>
          <p:nvPr/>
        </p:nvSpPr>
        <p:spPr>
          <a:xfrm>
            <a:off x="5889973" y="3203828"/>
            <a:ext cx="432048" cy="360040"/>
          </a:xfrm>
          <a:prstGeom prst="star5">
            <a:avLst/>
          </a:prstGeom>
          <a:solidFill>
            <a:schemeClr val="accent6">
              <a:lumMod val="75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7" name="5-Point Star 36"/>
          <p:cNvSpPr/>
          <p:nvPr/>
        </p:nvSpPr>
        <p:spPr>
          <a:xfrm>
            <a:off x="251520" y="4506678"/>
            <a:ext cx="288000" cy="288000"/>
          </a:xfrm>
          <a:prstGeom prst="star5">
            <a:avLst/>
          </a:prstGeom>
          <a:solidFill>
            <a:schemeClr val="accent6">
              <a:lumMod val="75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20" y="4506286"/>
            <a:ext cx="2422861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：辛孚核心技术模块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410986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催化裂化</a:t>
            </a:r>
            <a:r>
              <a:rPr lang="zh-CN" altLang="en-US" dirty="0"/>
              <a:t>分子级机理模型及模拟软件</a:t>
            </a:r>
            <a:r>
              <a:rPr lang="en-US" altLang="zh-CN" dirty="0"/>
              <a:t>SP-FCC</a:t>
            </a:r>
            <a:r>
              <a:rPr lang="en-US" altLang="zh-CN" baseline="30000" dirty="0"/>
              <a:t>©</a:t>
            </a:r>
          </a:p>
        </p:txBody>
      </p:sp>
      <p:sp>
        <p:nvSpPr>
          <p:cNvPr id="5" name="文本框 5">
            <a:extLst>
              <a:ext uri="{FF2B5EF4-FFF2-40B4-BE49-F238E27FC236}">
                <a16:creationId xmlns:a16="http://schemas.microsoft.com/office/drawing/2014/main" xmlns="" id="{42A2A69A-3419-460E-A37B-C2695F48BC58}"/>
              </a:ext>
            </a:extLst>
          </p:cNvPr>
          <p:cNvSpPr txBox="1"/>
          <p:nvPr/>
        </p:nvSpPr>
        <p:spPr>
          <a:xfrm>
            <a:off x="5546412" y="806379"/>
            <a:ext cx="3122003" cy="1408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28574" rtlCol="0" anchor="t">
            <a:spAutoFit/>
          </a:bodyPr>
          <a:lstStyle/>
          <a:p>
            <a:pPr marL="285666" indent="-285666" defTabSz="914130" latinLnBrk="1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分子级机理模型与大数据模型结合</a:t>
            </a:r>
            <a:endParaRPr lang="en-US" altLang="zh-CN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66" indent="-285666" defTabSz="914130" latinLnBrk="1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可针对</a:t>
            </a:r>
            <a:r>
              <a:rPr lang="en-US" altLang="zh-CN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</a:t>
            </a: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工艺定制模型</a:t>
            </a:r>
            <a:endParaRPr lang="en-US" altLang="zh-CN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66" indent="-285666" defTabSz="914130" latinLnBrk="1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准确预测汽柴油收率和性质</a:t>
            </a:r>
            <a:endParaRPr lang="en-US" altLang="zh-CN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66" indent="-285666" defTabSz="914130" latinLnBrk="1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操作参数优化，提高产物收率</a:t>
            </a:r>
            <a:endParaRPr lang="en-US" altLang="zh-CN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2954" y="802895"/>
            <a:ext cx="5064250" cy="2641271"/>
            <a:chOff x="177269" y="1070512"/>
            <a:chExt cx="6752333" cy="3521694"/>
          </a:xfrm>
        </p:grpSpPr>
        <p:pic>
          <p:nvPicPr>
            <p:cNvPr id="9" name="图片 8" descr="图片包含 屏幕截图, 室内, 计算机&#10;&#10;描述已自动生成">
              <a:extLst>
                <a:ext uri="{FF2B5EF4-FFF2-40B4-BE49-F238E27FC236}">
                  <a16:creationId xmlns:a16="http://schemas.microsoft.com/office/drawing/2014/main" xmlns="" id="{2C2829B6-7F12-4B4A-A2BD-3BD130EA6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269" y="1070512"/>
              <a:ext cx="6752333" cy="3501488"/>
            </a:xfrm>
            <a:prstGeom prst="rect">
              <a:avLst/>
            </a:prstGeom>
          </p:spPr>
        </p:pic>
        <p:pic>
          <p:nvPicPr>
            <p:cNvPr id="6" name="Picture 1" descr="ш- щ5рн 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213" y="3295497"/>
              <a:ext cx="1727006" cy="1296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图片 6" descr="图片包含 屏幕截图&#10;&#10;描述已自动生成">
            <a:extLst>
              <a:ext uri="{FF2B5EF4-FFF2-40B4-BE49-F238E27FC236}">
                <a16:creationId xmlns:a16="http://schemas.microsoft.com/office/drawing/2014/main" xmlns="" id="{B7886BB0-A362-4273-84F4-24E07FC047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589" y="2353674"/>
            <a:ext cx="4959767" cy="259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700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领先的分子级机理</a:t>
            </a:r>
            <a:r>
              <a:rPr lang="en-US" altLang="zh-CN" dirty="0"/>
              <a:t>+</a:t>
            </a:r>
            <a:r>
              <a:rPr lang="zh-CN" altLang="en-US" dirty="0"/>
              <a:t>大数据模型的策略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239096" y="1885871"/>
            <a:ext cx="884632" cy="306462"/>
          </a:xfrm>
          <a:prstGeom prst="roundRect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algn="ctr" defTabSz="91413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建分子库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2610582" y="1120289"/>
            <a:ext cx="1550500" cy="306462"/>
          </a:xfrm>
          <a:prstGeom prst="roundRect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algn="ctr" defTabSz="91413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宏观性质解析分子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610582" y="1870472"/>
            <a:ext cx="1728274" cy="306462"/>
          </a:xfrm>
          <a:prstGeom prst="roundRect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algn="ctr" defTabSz="91413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反应规则、反应网络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4835049" y="1878171"/>
            <a:ext cx="1049297" cy="306462"/>
          </a:xfrm>
          <a:prstGeom prst="roundRect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algn="ctr" defTabSz="91413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反应器模型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856032" y="1120055"/>
            <a:ext cx="1093178" cy="306462"/>
          </a:xfrm>
          <a:prstGeom prst="roundRect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algn="ctr" defTabSz="91413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动力学参数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37692" y="3341120"/>
            <a:ext cx="882826" cy="306462"/>
          </a:xfrm>
          <a:prstGeom prst="roundRect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algn="ctr" defTabSz="91413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软件设计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499994" y="3394010"/>
            <a:ext cx="1628776" cy="306462"/>
          </a:xfrm>
          <a:prstGeom prst="roundRect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algn="ctr" defTabSz="91413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产物收率性质预测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925158" y="2601625"/>
            <a:ext cx="1094358" cy="306462"/>
          </a:xfrm>
          <a:prstGeom prst="roundRect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algn="ctr" defTabSz="91413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产物分子库</a:t>
            </a:r>
          </a:p>
        </p:txBody>
      </p:sp>
      <p:cxnSp>
        <p:nvCxnSpPr>
          <p:cNvPr id="18" name="直接箭头连接符 17"/>
          <p:cNvCxnSpPr>
            <a:cxnSpLocks/>
            <a:stCxn id="5" idx="3"/>
            <a:endCxn id="6" idx="1"/>
          </p:cNvCxnSpPr>
          <p:nvPr/>
        </p:nvCxnSpPr>
        <p:spPr>
          <a:xfrm flipV="1">
            <a:off x="2123728" y="1273520"/>
            <a:ext cx="486854" cy="765582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直接箭头连接符 19"/>
          <p:cNvCxnSpPr>
            <a:stCxn id="5" idx="3"/>
            <a:endCxn id="7" idx="1"/>
          </p:cNvCxnSpPr>
          <p:nvPr/>
        </p:nvCxnSpPr>
        <p:spPr>
          <a:xfrm flipV="1">
            <a:off x="2123728" y="2023703"/>
            <a:ext cx="486854" cy="15399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接箭头连接符 21"/>
          <p:cNvCxnSpPr>
            <a:cxnSpLocks/>
            <a:stCxn id="7" idx="2"/>
            <a:endCxn id="14" idx="0"/>
          </p:cNvCxnSpPr>
          <p:nvPr/>
        </p:nvCxnSpPr>
        <p:spPr>
          <a:xfrm flipH="1">
            <a:off x="3472337" y="2176945"/>
            <a:ext cx="2382" cy="424691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接箭头连接符 23"/>
          <p:cNvCxnSpPr>
            <a:cxnSpLocks/>
            <a:stCxn id="7" idx="3"/>
            <a:endCxn id="8" idx="1"/>
          </p:cNvCxnSpPr>
          <p:nvPr/>
        </p:nvCxnSpPr>
        <p:spPr>
          <a:xfrm>
            <a:off x="4338857" y="2023714"/>
            <a:ext cx="496191" cy="7699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直接箭头连接符 32"/>
          <p:cNvCxnSpPr>
            <a:cxnSpLocks/>
            <a:stCxn id="7" idx="3"/>
            <a:endCxn id="9" idx="1"/>
          </p:cNvCxnSpPr>
          <p:nvPr/>
        </p:nvCxnSpPr>
        <p:spPr>
          <a:xfrm flipV="1">
            <a:off x="4338856" y="1273286"/>
            <a:ext cx="517176" cy="750417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圆角矩形 34"/>
          <p:cNvSpPr/>
          <p:nvPr/>
        </p:nvSpPr>
        <p:spPr>
          <a:xfrm>
            <a:off x="4731984" y="2603701"/>
            <a:ext cx="1255426" cy="306462"/>
          </a:xfrm>
          <a:prstGeom prst="roundRect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algn="ctr" defTabSz="91413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产物分子浓度</a:t>
            </a:r>
          </a:p>
        </p:txBody>
      </p:sp>
      <p:cxnSp>
        <p:nvCxnSpPr>
          <p:cNvPr id="37" name="直接箭头连接符 36"/>
          <p:cNvCxnSpPr>
            <a:cxnSpLocks/>
            <a:stCxn id="8" idx="2"/>
            <a:endCxn id="35" idx="0"/>
          </p:cNvCxnSpPr>
          <p:nvPr/>
        </p:nvCxnSpPr>
        <p:spPr>
          <a:xfrm>
            <a:off x="5359696" y="2184633"/>
            <a:ext cx="0" cy="419068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圆角矩形 43"/>
          <p:cNvSpPr/>
          <p:nvPr/>
        </p:nvSpPr>
        <p:spPr>
          <a:xfrm>
            <a:off x="4597444" y="4266969"/>
            <a:ext cx="844178" cy="306462"/>
          </a:xfrm>
          <a:prstGeom prst="roundRect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algn="ctr" defTabSz="91413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优化模型</a:t>
            </a:r>
          </a:p>
        </p:txBody>
      </p:sp>
      <p:cxnSp>
        <p:nvCxnSpPr>
          <p:cNvPr id="50" name="直接箭头连接符 49"/>
          <p:cNvCxnSpPr>
            <a:stCxn id="44" idx="1"/>
          </p:cNvCxnSpPr>
          <p:nvPr/>
        </p:nvCxnSpPr>
        <p:spPr>
          <a:xfrm flipH="1">
            <a:off x="3139102" y="4420211"/>
            <a:ext cx="1458344" cy="1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圆角矩形 27"/>
          <p:cNvSpPr/>
          <p:nvPr/>
        </p:nvSpPr>
        <p:spPr>
          <a:xfrm>
            <a:off x="3019108" y="3394010"/>
            <a:ext cx="888362" cy="306462"/>
          </a:xfrm>
          <a:prstGeom prst="roundRect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algn="ctr" defTabSz="91413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产物切割</a:t>
            </a:r>
          </a:p>
        </p:txBody>
      </p:sp>
      <p:cxnSp>
        <p:nvCxnSpPr>
          <p:cNvPr id="17" name="直接箭头连接符 16"/>
          <p:cNvCxnSpPr>
            <a:cxnSpLocks/>
            <a:stCxn id="14" idx="2"/>
            <a:endCxn id="28" idx="0"/>
          </p:cNvCxnSpPr>
          <p:nvPr/>
        </p:nvCxnSpPr>
        <p:spPr>
          <a:xfrm flipH="1">
            <a:off x="3463289" y="2908098"/>
            <a:ext cx="9048" cy="485923"/>
          </a:xfrm>
          <a:prstGeom prst="straightConnector1">
            <a:avLst/>
          </a:prstGeom>
          <a:noFill/>
          <a:ln w="25400" cap="flat">
            <a:solidFill>
              <a:srgbClr val="C00000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接箭头连接符 20"/>
          <p:cNvCxnSpPr>
            <a:stCxn id="28" idx="3"/>
            <a:endCxn id="11" idx="1"/>
          </p:cNvCxnSpPr>
          <p:nvPr/>
        </p:nvCxnSpPr>
        <p:spPr>
          <a:xfrm>
            <a:off x="3907481" y="3547241"/>
            <a:ext cx="592523" cy="0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直接箭头连接符 33"/>
          <p:cNvCxnSpPr>
            <a:stCxn id="35" idx="2"/>
            <a:endCxn id="28" idx="0"/>
          </p:cNvCxnSpPr>
          <p:nvPr/>
        </p:nvCxnSpPr>
        <p:spPr>
          <a:xfrm flipH="1">
            <a:off x="3463300" y="2910174"/>
            <a:ext cx="1896407" cy="483847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2" name="圆角矩形 121"/>
          <p:cNvSpPr/>
          <p:nvPr/>
        </p:nvSpPr>
        <p:spPr>
          <a:xfrm>
            <a:off x="6722295" y="1120055"/>
            <a:ext cx="884632" cy="306462"/>
          </a:xfrm>
          <a:prstGeom prst="roundRect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algn="ctr" defTabSz="91413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</a:p>
        </p:txBody>
      </p:sp>
      <p:sp>
        <p:nvSpPr>
          <p:cNvPr id="123" name="圆角矩形 122"/>
          <p:cNvSpPr/>
          <p:nvPr/>
        </p:nvSpPr>
        <p:spPr>
          <a:xfrm>
            <a:off x="6804571" y="1865419"/>
            <a:ext cx="720080" cy="306462"/>
          </a:xfrm>
          <a:prstGeom prst="roundRect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algn="ctr" defTabSz="91413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</a:p>
        </p:txBody>
      </p:sp>
      <p:sp>
        <p:nvSpPr>
          <p:cNvPr id="124" name="圆角矩形 123"/>
          <p:cNvSpPr/>
          <p:nvPr/>
        </p:nvSpPr>
        <p:spPr>
          <a:xfrm>
            <a:off x="7961668" y="1870472"/>
            <a:ext cx="1049729" cy="306462"/>
          </a:xfrm>
          <a:prstGeom prst="roundRect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algn="ctr" defTabSz="91413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相关性分析</a:t>
            </a:r>
          </a:p>
        </p:txBody>
      </p:sp>
      <p:sp>
        <p:nvSpPr>
          <p:cNvPr id="125" name="圆角矩形 124"/>
          <p:cNvSpPr/>
          <p:nvPr/>
        </p:nvSpPr>
        <p:spPr>
          <a:xfrm>
            <a:off x="8064768" y="2600859"/>
            <a:ext cx="843508" cy="306462"/>
          </a:xfrm>
          <a:prstGeom prst="roundRect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algn="ctr" defTabSz="91413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延迟分析</a:t>
            </a:r>
          </a:p>
        </p:txBody>
      </p:sp>
      <p:sp>
        <p:nvSpPr>
          <p:cNvPr id="126" name="圆角矩形 125"/>
          <p:cNvSpPr/>
          <p:nvPr/>
        </p:nvSpPr>
        <p:spPr>
          <a:xfrm>
            <a:off x="6793488" y="2600859"/>
            <a:ext cx="843508" cy="306462"/>
          </a:xfrm>
          <a:prstGeom prst="roundRect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algn="ctr" defTabSz="91413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聚类分析</a:t>
            </a:r>
          </a:p>
        </p:txBody>
      </p:sp>
      <p:sp>
        <p:nvSpPr>
          <p:cNvPr id="127" name="圆角矩形 126"/>
          <p:cNvSpPr/>
          <p:nvPr/>
        </p:nvSpPr>
        <p:spPr>
          <a:xfrm>
            <a:off x="6793488" y="3400637"/>
            <a:ext cx="1943572" cy="306462"/>
          </a:xfrm>
          <a:prstGeom prst="roundRect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algn="ctr" defTabSz="91413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神经网络预测机理偏差</a:t>
            </a:r>
          </a:p>
        </p:txBody>
      </p:sp>
      <p:sp>
        <p:nvSpPr>
          <p:cNvPr id="128" name="圆角矩形 127"/>
          <p:cNvSpPr/>
          <p:nvPr/>
        </p:nvSpPr>
        <p:spPr>
          <a:xfrm>
            <a:off x="6655443" y="4274401"/>
            <a:ext cx="2219683" cy="306462"/>
          </a:xfrm>
          <a:prstGeom prst="roundRect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algn="ctr" defTabSz="91413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机理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大数据补偿预测模型</a:t>
            </a:r>
          </a:p>
        </p:txBody>
      </p:sp>
      <p:sp>
        <p:nvSpPr>
          <p:cNvPr id="143" name="椭圆 142"/>
          <p:cNvSpPr/>
          <p:nvPr/>
        </p:nvSpPr>
        <p:spPr>
          <a:xfrm>
            <a:off x="8096985" y="1078543"/>
            <a:ext cx="914400" cy="389507"/>
          </a:xfrm>
          <a:prstGeom prst="ellipse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algn="ctr" defTabSz="91413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</a:p>
        </p:txBody>
      </p:sp>
      <p:sp>
        <p:nvSpPr>
          <p:cNvPr id="154" name="椭圆 153"/>
          <p:cNvSpPr/>
          <p:nvPr/>
        </p:nvSpPr>
        <p:spPr>
          <a:xfrm>
            <a:off x="139606" y="1836660"/>
            <a:ext cx="680804" cy="389507"/>
          </a:xfrm>
          <a:prstGeom prst="ellipse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algn="ctr" defTabSz="91413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机理</a:t>
            </a:r>
          </a:p>
        </p:txBody>
      </p:sp>
      <p:sp>
        <p:nvSpPr>
          <p:cNvPr id="155" name="椭圆 154"/>
          <p:cNvSpPr/>
          <p:nvPr/>
        </p:nvSpPr>
        <p:spPr>
          <a:xfrm>
            <a:off x="1979714" y="4095620"/>
            <a:ext cx="1159387" cy="649183"/>
          </a:xfrm>
          <a:prstGeom prst="ellipse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algn="ctr" defTabSz="914130" latinLnBrk="1" hangingPunct="0"/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SP-FCC</a:t>
            </a:r>
          </a:p>
          <a:p>
            <a:pPr algn="ctr" defTabSz="914130" latinLnBrk="1" hangingPunct="0"/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软件系统</a:t>
            </a:r>
          </a:p>
        </p:txBody>
      </p:sp>
      <p:cxnSp>
        <p:nvCxnSpPr>
          <p:cNvPr id="159" name="直接箭头连接符 158"/>
          <p:cNvCxnSpPr>
            <a:stCxn id="143" idx="2"/>
            <a:endCxn id="122" idx="3"/>
          </p:cNvCxnSpPr>
          <p:nvPr/>
        </p:nvCxnSpPr>
        <p:spPr>
          <a:xfrm flipH="1">
            <a:off x="7606928" y="1273286"/>
            <a:ext cx="490059" cy="0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3" name="直接箭头连接符 162"/>
          <p:cNvCxnSpPr>
            <a:stCxn id="122" idx="2"/>
            <a:endCxn id="123" idx="0"/>
          </p:cNvCxnSpPr>
          <p:nvPr/>
        </p:nvCxnSpPr>
        <p:spPr>
          <a:xfrm>
            <a:off x="7164610" y="1426519"/>
            <a:ext cx="0" cy="438902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5" name="直接箭头连接符 164"/>
          <p:cNvCxnSpPr>
            <a:stCxn id="123" idx="3"/>
            <a:endCxn id="124" idx="1"/>
          </p:cNvCxnSpPr>
          <p:nvPr/>
        </p:nvCxnSpPr>
        <p:spPr>
          <a:xfrm>
            <a:off x="7524650" y="2018661"/>
            <a:ext cx="437007" cy="5053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7" name="直接箭头连接符 166"/>
          <p:cNvCxnSpPr>
            <a:stCxn id="124" idx="2"/>
            <a:endCxn id="125" idx="0"/>
          </p:cNvCxnSpPr>
          <p:nvPr/>
        </p:nvCxnSpPr>
        <p:spPr>
          <a:xfrm>
            <a:off x="8486522" y="2176945"/>
            <a:ext cx="0" cy="423925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9" name="直接箭头连接符 168"/>
          <p:cNvCxnSpPr>
            <a:stCxn id="125" idx="1"/>
            <a:endCxn id="126" idx="3"/>
          </p:cNvCxnSpPr>
          <p:nvPr/>
        </p:nvCxnSpPr>
        <p:spPr>
          <a:xfrm flipH="1">
            <a:off x="7636996" y="2754090"/>
            <a:ext cx="427772" cy="0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3" name="直接箭头连接符 172"/>
          <p:cNvCxnSpPr>
            <a:stCxn id="11" idx="3"/>
            <a:endCxn id="127" idx="1"/>
          </p:cNvCxnSpPr>
          <p:nvPr/>
        </p:nvCxnSpPr>
        <p:spPr>
          <a:xfrm>
            <a:off x="6128771" y="3547241"/>
            <a:ext cx="664719" cy="6627"/>
          </a:xfrm>
          <a:prstGeom prst="straightConnector1">
            <a:avLst/>
          </a:prstGeom>
          <a:noFill/>
          <a:ln w="63500" cap="flat">
            <a:solidFill>
              <a:srgbClr val="C00000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5" name="直接箭头连接符 174"/>
          <p:cNvCxnSpPr>
            <a:stCxn id="127" idx="2"/>
            <a:endCxn id="128" idx="0"/>
          </p:cNvCxnSpPr>
          <p:nvPr/>
        </p:nvCxnSpPr>
        <p:spPr>
          <a:xfrm>
            <a:off x="7765274" y="3707101"/>
            <a:ext cx="0" cy="567302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7" name="直接箭头连接符 176"/>
          <p:cNvCxnSpPr>
            <a:stCxn id="128" idx="1"/>
            <a:endCxn id="44" idx="3"/>
          </p:cNvCxnSpPr>
          <p:nvPr/>
        </p:nvCxnSpPr>
        <p:spPr>
          <a:xfrm flipH="1" flipV="1">
            <a:off x="5441622" y="4420200"/>
            <a:ext cx="1213810" cy="7432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7" name="直接箭头连接符 206"/>
          <p:cNvCxnSpPr>
            <a:stCxn id="126" idx="2"/>
            <a:endCxn id="127" idx="0"/>
          </p:cNvCxnSpPr>
          <p:nvPr/>
        </p:nvCxnSpPr>
        <p:spPr>
          <a:xfrm>
            <a:off x="7215242" y="2907322"/>
            <a:ext cx="550032" cy="493316"/>
          </a:xfrm>
          <a:prstGeom prst="straightConnector1">
            <a:avLst/>
          </a:prstGeom>
          <a:noFill/>
          <a:ln w="25400" cap="flat">
            <a:solidFill>
              <a:srgbClr val="FFC000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2" name="直接箭头连接符 211"/>
          <p:cNvCxnSpPr>
            <a:cxnSpLocks/>
            <a:stCxn id="154" idx="4"/>
            <a:endCxn id="10" idx="0"/>
          </p:cNvCxnSpPr>
          <p:nvPr/>
        </p:nvCxnSpPr>
        <p:spPr>
          <a:xfrm flipH="1">
            <a:off x="479105" y="2226157"/>
            <a:ext cx="903" cy="1114964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0" name="直接箭头连接符 219"/>
          <p:cNvCxnSpPr>
            <a:stCxn id="154" idx="6"/>
            <a:endCxn id="5" idx="1"/>
          </p:cNvCxnSpPr>
          <p:nvPr/>
        </p:nvCxnSpPr>
        <p:spPr>
          <a:xfrm>
            <a:off x="820410" y="2031414"/>
            <a:ext cx="418686" cy="7699"/>
          </a:xfrm>
          <a:prstGeom prst="straightConnector1">
            <a:avLst/>
          </a:prstGeom>
          <a:noFill/>
          <a:ln w="25400" cap="flat">
            <a:solidFill>
              <a:srgbClr val="4F81BD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4" name="直接箭头连接符 223"/>
          <p:cNvCxnSpPr>
            <a:cxnSpLocks/>
            <a:stCxn id="10" idx="2"/>
            <a:endCxn id="155" idx="2"/>
          </p:cNvCxnSpPr>
          <p:nvPr/>
        </p:nvCxnSpPr>
        <p:spPr>
          <a:xfrm>
            <a:off x="479114" y="3647593"/>
            <a:ext cx="1500607" cy="772619"/>
          </a:xfrm>
          <a:prstGeom prst="straightConnector1">
            <a:avLst/>
          </a:prstGeom>
          <a:noFill/>
          <a:ln w="25400" cap="flat">
            <a:solidFill>
              <a:srgbClr val="00B050"/>
            </a:solidFill>
            <a:prstDash val="solid"/>
            <a:bevel/>
            <a:tailEnd type="triangle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170B6D9-8222-4624-B051-C78372CFF952}"/>
              </a:ext>
            </a:extLst>
          </p:cNvPr>
          <p:cNvSpPr/>
          <p:nvPr/>
        </p:nvSpPr>
        <p:spPr>
          <a:xfrm>
            <a:off x="1035216" y="918703"/>
            <a:ext cx="5208251" cy="2937374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9" rIns="68564" bIns="34289" rtlCol="0" anchor="ctr"/>
          <a:lstStyle/>
          <a:p>
            <a:pPr algn="ctr"/>
            <a:endParaRPr lang="zh-CN" altLang="en-US" sz="160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9C0543C4-CBD0-41D6-85A0-6DDC6C18D43E}"/>
              </a:ext>
            </a:extLst>
          </p:cNvPr>
          <p:cNvSpPr/>
          <p:nvPr/>
        </p:nvSpPr>
        <p:spPr>
          <a:xfrm>
            <a:off x="6650709" y="918703"/>
            <a:ext cx="2424572" cy="2937380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9" rIns="68564" bIns="34289" rtlCol="0" anchor="ctr"/>
          <a:lstStyle/>
          <a:p>
            <a:pPr algn="ctr"/>
            <a:endParaRPr lang="zh-CN" altLang="en-US" sz="1600"/>
          </a:p>
        </p:txBody>
      </p:sp>
    </p:spTree>
    <p:extLst>
      <p:ext uri="{BB962C8B-B14F-4D97-AF65-F5344CB8AC3E}">
        <p14:creationId xmlns:p14="http://schemas.microsoft.com/office/powerpoint/2010/main" val="25171657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327156F9-33F6-4668-854C-92A123D741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催化裂化</a:t>
            </a:r>
            <a:r>
              <a:rPr lang="zh-CN" altLang="en-US" dirty="0"/>
              <a:t>装置模拟技术路线</a:t>
            </a:r>
            <a:r>
              <a:rPr lang="en-US" altLang="zh-CN" dirty="0"/>
              <a:t>——</a:t>
            </a:r>
            <a:r>
              <a:rPr lang="zh-CN" altLang="en-US" dirty="0"/>
              <a:t>机理模型</a:t>
            </a:r>
            <a:endParaRPr lang="zh-CN" altLang="en-US" dirty="0">
              <a:sym typeface="Helvetica"/>
            </a:endParaRPr>
          </a:p>
        </p:txBody>
      </p:sp>
      <p:graphicFrame>
        <p:nvGraphicFramePr>
          <p:cNvPr id="26" name="图示 25">
            <a:extLst>
              <a:ext uri="{FF2B5EF4-FFF2-40B4-BE49-F238E27FC236}">
                <a16:creationId xmlns:a16="http://schemas.microsoft.com/office/drawing/2014/main" xmlns="" id="{11FAEC20-2CC3-46DD-B0B5-BC73D2B615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1891791"/>
              </p:ext>
            </p:extLst>
          </p:nvPr>
        </p:nvGraphicFramePr>
        <p:xfrm>
          <a:off x="1031778" y="530980"/>
          <a:ext cx="7080448" cy="2532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5AF47C23-CF4E-4C0A-BF08-D03E8D998F94}"/>
              </a:ext>
            </a:extLst>
          </p:cNvPr>
          <p:cNvSpPr txBox="1"/>
          <p:nvPr/>
        </p:nvSpPr>
        <p:spPr>
          <a:xfrm>
            <a:off x="436564" y="866832"/>
            <a:ext cx="1938966" cy="3693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28574" rtlCol="0" anchor="t">
            <a:spAutoFit/>
          </a:bodyPr>
          <a:lstStyle/>
          <a:p>
            <a:pPr defTabSz="914130" latinLnBrk="1" hangingPunct="0"/>
            <a:r>
              <a:rPr lang="zh-CN" altLang="en-US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机理模型技术路线</a:t>
            </a:r>
            <a:endParaRPr lang="en-US" altLang="zh-CN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: 圆角 4">
            <a:extLst>
              <a:ext uri="{FF2B5EF4-FFF2-40B4-BE49-F238E27FC236}">
                <a16:creationId xmlns:a16="http://schemas.microsoft.com/office/drawing/2014/main" xmlns="" id="{723155CF-B538-4E9B-B2DA-62C73CC02B9B}"/>
              </a:ext>
            </a:extLst>
          </p:cNvPr>
          <p:cNvSpPr txBox="1"/>
          <p:nvPr/>
        </p:nvSpPr>
        <p:spPr>
          <a:xfrm>
            <a:off x="216126" y="2591013"/>
            <a:ext cx="1451626" cy="170603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5322" tIns="85322" rIns="85322" bIns="85322" numCol="1" spcCol="953" anchor="t" anchorCtr="0">
            <a:noAutofit/>
          </a:bodyPr>
          <a:lstStyle/>
          <a:p>
            <a:pPr marL="114264" lvl="1" indent="-114264" defTabSz="533244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密度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4264" lvl="1" indent="-114264" defTabSz="533244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硫含量</a:t>
            </a:r>
          </a:p>
          <a:p>
            <a:pPr marL="114264" lvl="1" indent="-114264" defTabSz="533244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氮含量</a:t>
            </a:r>
          </a:p>
          <a:p>
            <a:pPr marL="114264" lvl="1" indent="-114264" defTabSz="533244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族组成</a:t>
            </a:r>
          </a:p>
          <a:p>
            <a:pPr marL="114264" lvl="1" indent="-114264" defTabSz="533244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馏程</a:t>
            </a:r>
          </a:p>
          <a:p>
            <a:pPr marL="114264" lvl="1" indent="-114264" defTabSz="533244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其他物性</a:t>
            </a:r>
          </a:p>
          <a:p>
            <a:pPr lvl="1" defTabSz="533244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…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14264" lvl="1" indent="-114264" defTabSz="533244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A3207FDB-51A0-4615-BC90-116EF37EA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859" y="2685940"/>
            <a:ext cx="1099137" cy="1128578"/>
          </a:xfrm>
          <a:prstGeom prst="rect">
            <a:avLst/>
          </a:prstGeom>
        </p:spPr>
      </p:pic>
      <p:pic>
        <p:nvPicPr>
          <p:cNvPr id="32" name="Picture 10">
            <a:extLst>
              <a:ext uri="{FF2B5EF4-FFF2-40B4-BE49-F238E27FC236}">
                <a16:creationId xmlns:a16="http://schemas.microsoft.com/office/drawing/2014/main" xmlns="" id="{7871ACE1-F134-4AD8-B236-F56B35A3D0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4329" y="2857546"/>
            <a:ext cx="969917" cy="733886"/>
          </a:xfrm>
          <a:prstGeom prst="rect">
            <a:avLst/>
          </a:prstGeom>
        </p:spPr>
      </p:pic>
      <p:sp>
        <p:nvSpPr>
          <p:cNvPr id="34" name="箭头: 右 33">
            <a:extLst>
              <a:ext uri="{FF2B5EF4-FFF2-40B4-BE49-F238E27FC236}">
                <a16:creationId xmlns:a16="http://schemas.microsoft.com/office/drawing/2014/main" xmlns="" id="{BB584C96-AE35-4797-9F53-DCC5E83AE07C}"/>
              </a:ext>
            </a:extLst>
          </p:cNvPr>
          <p:cNvSpPr/>
          <p:nvPr/>
        </p:nvSpPr>
        <p:spPr>
          <a:xfrm>
            <a:off x="1140120" y="2895133"/>
            <a:ext cx="576064" cy="733611"/>
          </a:xfrm>
          <a:prstGeom prst="rightArrow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defTabSz="914130" latinLnBrk="1" hangingPunct="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xmlns="" id="{3159FB6F-3EBF-40F1-BB7D-BB9BC7F54719}"/>
              </a:ext>
            </a:extLst>
          </p:cNvPr>
          <p:cNvSpPr/>
          <p:nvPr/>
        </p:nvSpPr>
        <p:spPr>
          <a:xfrm>
            <a:off x="3047553" y="2883433"/>
            <a:ext cx="576064" cy="733611"/>
          </a:xfrm>
          <a:prstGeom prst="rightArrow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defTabSz="914130" latinLnBrk="1" hangingPunct="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xmlns="" id="{36EAAB02-3E91-42F3-8C5E-9DDFCE3A2DE9}"/>
              </a:ext>
            </a:extLst>
          </p:cNvPr>
          <p:cNvSpPr/>
          <p:nvPr/>
        </p:nvSpPr>
        <p:spPr>
          <a:xfrm>
            <a:off x="4858746" y="2875786"/>
            <a:ext cx="576064" cy="733611"/>
          </a:xfrm>
          <a:prstGeom prst="rightArrow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defTabSz="914130" latinLnBrk="1" hangingPunct="0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49D607AB-C197-446E-9D92-FEAF968BFF50}"/>
              </a:ext>
            </a:extLst>
          </p:cNvPr>
          <p:cNvSpPr txBox="1"/>
          <p:nvPr/>
        </p:nvSpPr>
        <p:spPr>
          <a:xfrm>
            <a:off x="1774053" y="4374948"/>
            <a:ext cx="1092581" cy="3693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28574" rtlCol="0" anchor="t">
            <a:spAutoFit/>
          </a:bodyPr>
          <a:lstStyle/>
          <a:p>
            <a:pPr defTabSz="914130" latinLnBrk="1" hangingPunct="0"/>
            <a:r>
              <a:rPr lang="en-US" altLang="zh-CN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2410</a:t>
            </a:r>
            <a:r>
              <a:rPr lang="zh-CN" altLang="en-US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分子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9139C7A3-7295-437F-80A5-3259D92CC010}"/>
              </a:ext>
            </a:extLst>
          </p:cNvPr>
          <p:cNvSpPr txBox="1"/>
          <p:nvPr/>
        </p:nvSpPr>
        <p:spPr>
          <a:xfrm>
            <a:off x="3704328" y="4374948"/>
            <a:ext cx="1092581" cy="3693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28574" rtlCol="0" anchor="t">
            <a:spAutoFit/>
          </a:bodyPr>
          <a:lstStyle/>
          <a:p>
            <a:pPr defTabSz="914130" latinLnBrk="1" hangingPunct="0"/>
            <a:r>
              <a:rPr lang="en-US" altLang="zh-CN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5185</a:t>
            </a:r>
            <a:r>
              <a:rPr lang="zh-CN" altLang="en-US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反应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BC6200B7-ADA7-4CB8-884B-95799CDE18F3}"/>
              </a:ext>
            </a:extLst>
          </p:cNvPr>
          <p:cNvSpPr txBox="1"/>
          <p:nvPr/>
        </p:nvSpPr>
        <p:spPr>
          <a:xfrm>
            <a:off x="213280" y="4374948"/>
            <a:ext cx="1015636" cy="3693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28574" rtlCol="0" anchor="t">
            <a:spAutoFit/>
          </a:bodyPr>
          <a:lstStyle/>
          <a:p>
            <a:pPr defTabSz="914130" latinLnBrk="1" hangingPunct="0"/>
            <a:r>
              <a:rPr lang="zh-CN" altLang="en-US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宏观性质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E6153467-14D2-419B-824F-1BFBC8875703}"/>
              </a:ext>
            </a:extLst>
          </p:cNvPr>
          <p:cNvSpPr txBox="1"/>
          <p:nvPr/>
        </p:nvSpPr>
        <p:spPr>
          <a:xfrm>
            <a:off x="5720000" y="4374948"/>
            <a:ext cx="1015636" cy="3693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28574" rtlCol="0" anchor="t">
            <a:spAutoFit/>
          </a:bodyPr>
          <a:lstStyle/>
          <a:p>
            <a:pPr defTabSz="914130" latinLnBrk="1" hangingPunct="0"/>
            <a:r>
              <a:rPr lang="zh-CN" altLang="en-US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产物分布</a:t>
            </a: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xmlns="" id="{97F81A16-A237-4CD2-A8EE-A5B3EF2ACD24}"/>
              </a:ext>
            </a:extLst>
          </p:cNvPr>
          <p:cNvSpPr/>
          <p:nvPr/>
        </p:nvSpPr>
        <p:spPr>
          <a:xfrm>
            <a:off x="7015557" y="2867974"/>
            <a:ext cx="576064" cy="733611"/>
          </a:xfrm>
          <a:prstGeom prst="rightArrow">
            <a:avLst/>
          </a:prstGeom>
          <a:solidFill>
            <a:srgbClr val="F2F2F2"/>
          </a:solidFill>
          <a:ln w="2540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ctr">
            <a:spAutoFit/>
          </a:bodyPr>
          <a:lstStyle/>
          <a:p>
            <a:pPr defTabSz="914130" latinLnBrk="1" hangingPunct="0"/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F2CA1C9-4532-495B-B98A-6D45E584F85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876" y="2235436"/>
            <a:ext cx="1352620" cy="197812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E304A491-79B3-406F-AAD1-286D448696A6}"/>
              </a:ext>
            </a:extLst>
          </p:cNvPr>
          <p:cNvSpPr txBox="1"/>
          <p:nvPr/>
        </p:nvSpPr>
        <p:spPr>
          <a:xfrm>
            <a:off x="7746380" y="4390926"/>
            <a:ext cx="1015636" cy="3693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28574" rtlCol="0" anchor="t">
            <a:spAutoFit/>
          </a:bodyPr>
          <a:lstStyle/>
          <a:p>
            <a:pPr defTabSz="914130" latinLnBrk="1" hangingPunct="0"/>
            <a:r>
              <a:rPr lang="zh-CN" altLang="en-US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产品性质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0E24C737-CFEE-4DF7-8795-E389DDDA1B5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065" y="2677863"/>
            <a:ext cx="1368846" cy="109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71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催化裂化</a:t>
            </a:r>
            <a:r>
              <a:rPr lang="zh-CN" altLang="en-US" dirty="0"/>
              <a:t>装置模拟技术路线</a:t>
            </a:r>
            <a:r>
              <a:rPr lang="en-US" altLang="zh-CN" dirty="0"/>
              <a:t>——</a:t>
            </a:r>
            <a:r>
              <a:rPr lang="zh-CN" altLang="en-US" dirty="0"/>
              <a:t>分子库建立</a:t>
            </a:r>
          </a:p>
        </p:txBody>
      </p:sp>
      <p:pic>
        <p:nvPicPr>
          <p:cNvPr id="4" name="图片 3" descr="C:\Users\ADMINI~1\AppData\Local\Temp\1551422013(1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859" y="1045290"/>
            <a:ext cx="6021276" cy="341451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58384" y="1203606"/>
            <a:ext cx="1477301" cy="3693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28574" rtlCol="0" anchor="t">
            <a:spAutoFit/>
          </a:bodyPr>
          <a:lstStyle/>
          <a:p>
            <a:pPr defTabSz="914130" latinLnBrk="1" hangingPunct="0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部分核心结构</a:t>
            </a:r>
          </a:p>
        </p:txBody>
      </p:sp>
    </p:spTree>
    <p:extLst>
      <p:ext uri="{BB962C8B-B14F-4D97-AF65-F5344CB8AC3E}">
        <p14:creationId xmlns:p14="http://schemas.microsoft.com/office/powerpoint/2010/main" val="26099372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催化裂化</a:t>
            </a:r>
            <a:r>
              <a:rPr lang="zh-CN" altLang="en-US" dirty="0"/>
              <a:t>装置模拟技术路线</a:t>
            </a:r>
            <a:r>
              <a:rPr lang="en-US" altLang="zh-CN" dirty="0"/>
              <a:t>——</a:t>
            </a:r>
            <a:r>
              <a:rPr lang="zh-CN" altLang="en-US" dirty="0"/>
              <a:t>动力学网络建立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F335476A-63B1-4B47-83C0-CB73752700CB}"/>
              </a:ext>
            </a:extLst>
          </p:cNvPr>
          <p:cNvSpPr txBox="1"/>
          <p:nvPr/>
        </p:nvSpPr>
        <p:spPr>
          <a:xfrm>
            <a:off x="338849" y="1124100"/>
            <a:ext cx="4544311" cy="8309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t">
            <a:spAutoFit/>
          </a:bodyPr>
          <a:lstStyle/>
          <a:p>
            <a:pPr defTabSz="914130" latinLnBrk="1" hangingPunct="0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1734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分子表征原料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130" latinLnBrk="1" hangingPunct="0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2410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分子表征全部分子（原料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中间分子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产物）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xmlns="" id="{73EB663F-7264-4A88-AE47-8F3547AFF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285767"/>
              </p:ext>
            </p:extLst>
          </p:nvPr>
        </p:nvGraphicFramePr>
        <p:xfrm>
          <a:off x="5308600" y="684773"/>
          <a:ext cx="3657698" cy="426188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38551">
                  <a:extLst>
                    <a:ext uri="{9D8B030D-6E8A-4147-A177-3AD203B41FA5}">
                      <a16:colId xmlns:a16="http://schemas.microsoft.com/office/drawing/2014/main" xmlns="" val="3429950326"/>
                    </a:ext>
                  </a:extLst>
                </a:gridCol>
                <a:gridCol w="1306320">
                  <a:extLst>
                    <a:ext uri="{9D8B030D-6E8A-4147-A177-3AD203B41FA5}">
                      <a16:colId xmlns:a16="http://schemas.microsoft.com/office/drawing/2014/main" xmlns="" val="436371940"/>
                    </a:ext>
                  </a:extLst>
                </a:gridCol>
                <a:gridCol w="447882">
                  <a:extLst>
                    <a:ext uri="{9D8B030D-6E8A-4147-A177-3AD203B41FA5}">
                      <a16:colId xmlns:a16="http://schemas.microsoft.com/office/drawing/2014/main" xmlns="" val="1847721057"/>
                    </a:ext>
                  </a:extLst>
                </a:gridCol>
                <a:gridCol w="1464945">
                  <a:extLst>
                    <a:ext uri="{9D8B030D-6E8A-4147-A177-3AD203B41FA5}">
                      <a16:colId xmlns:a16="http://schemas.microsoft.com/office/drawing/2014/main" xmlns="" val="107464435"/>
                    </a:ext>
                  </a:extLst>
                </a:gridCol>
              </a:tblGrid>
              <a:tr h="28715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辛孚催化裂化机理模型分子族</a:t>
                      </a: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12271050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编号</a:t>
                      </a:r>
                      <a:endParaRPr lang="zh-CN" altLang="en-US" sz="800" b="0" i="0" u="none" strike="noStrike" dirty="0">
                        <a:solidFill>
                          <a:srgbClr val="4170A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族分类</a:t>
                      </a:r>
                      <a:endParaRPr lang="zh-CN" altLang="en-US" sz="800" b="0" i="0" u="none" strike="noStrike" dirty="0">
                        <a:solidFill>
                          <a:srgbClr val="4170A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编号</a:t>
                      </a:r>
                      <a:endParaRPr lang="zh-CN" altLang="en-US" sz="800" b="0" i="0" u="none" strike="noStrike" dirty="0">
                        <a:solidFill>
                          <a:srgbClr val="4170A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族分类</a:t>
                      </a:r>
                      <a:endParaRPr lang="zh-CN" altLang="en-US" sz="800" b="0" i="0" u="none" strike="noStrike" dirty="0">
                        <a:solidFill>
                          <a:srgbClr val="4170A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488896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正构烷烃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26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十二氢屈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4475352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异构烷烃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27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茚类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0824663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单烯烃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28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苊类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0079548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双烯烃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29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苊烯类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02124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环烯烃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芴类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4490036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一环环烷（五元环）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31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联苯类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34366398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7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一环环烷（六元环）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32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硫醇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0761949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8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二环环烷（十氢萘）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33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硫醚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84701068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9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三环环烷（全氢菲）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34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环硫醚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68373735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四环环烷（全氢屈）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35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二硫化物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78959960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五环环烷（全氢苉）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36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噻吩类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96972879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六环环烷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37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苯并噻吩类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2899649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一环芳烃（烷基苯类）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38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二苯并噻吩类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0121808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14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二环芳烃（萘类）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39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萘并苯并噻吩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28567734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15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三环芳烃（蒽菲类）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吡啶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4130748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16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四环芳烃（芘）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41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喹啉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0066165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17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四环芳烃（屈）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42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吲哚类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6401212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18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五环芳烃（苝类）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43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咔唑类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5237467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19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五环芳烃（二苯并蒽）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44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苯并咔唑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5013483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茚满类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45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脂肪酸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环烷酸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烷基苯酸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0255937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四氢萘（萘满类）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46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一环环烷酸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18455663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22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四氢菲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47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二环环烷酸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00122173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23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八氢菲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48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三环环烷酸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73408416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24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四氢屈（环烷菲）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49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烷基苯酸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70555464"/>
                  </a:ext>
                </a:extLst>
              </a:tr>
              <a:tr h="1528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25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八氢屈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苯酚类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7033" marR="7033" marT="7033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6066271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F335476A-63B1-4B47-83C0-CB73752700CB}"/>
              </a:ext>
            </a:extLst>
          </p:cNvPr>
          <p:cNvSpPr txBox="1"/>
          <p:nvPr/>
        </p:nvSpPr>
        <p:spPr>
          <a:xfrm>
            <a:off x="338841" y="2720828"/>
            <a:ext cx="3367504" cy="1200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28574" rtlCol="0" anchor="t">
            <a:spAutoFit/>
          </a:bodyPr>
          <a:lstStyle/>
          <a:p>
            <a:pPr defTabSz="914130" latinLnBrk="1" hangingPunct="0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裂化、开环、异构、氢转移、缩合等</a:t>
            </a:r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130" latinLnBrk="1" hangingPunct="0"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大类反应规则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130" latinLnBrk="1" hangingPunct="0">
              <a:lnSpc>
                <a:spcPct val="150000"/>
              </a:lnSpc>
            </a:pPr>
            <a:r>
              <a:rPr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5815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个反应</a:t>
            </a:r>
          </a:p>
        </p:txBody>
      </p:sp>
    </p:spTree>
    <p:extLst>
      <p:ext uri="{BB962C8B-B14F-4D97-AF65-F5344CB8AC3E}">
        <p14:creationId xmlns:p14="http://schemas.microsoft.com/office/powerpoint/2010/main" val="2841544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公司核</a:t>
            </a:r>
            <a:r>
              <a:rPr lang="zh-CN" altLang="en-US" dirty="0" smtClean="0"/>
              <a:t>心知识产权</a:t>
            </a:r>
            <a:endParaRPr lang="en-US" altLang="zh-CN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222695"/>
              </p:ext>
            </p:extLst>
          </p:nvPr>
        </p:nvGraphicFramePr>
        <p:xfrm>
          <a:off x="323537" y="1045109"/>
          <a:ext cx="3672399" cy="383713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64082">
                  <a:extLst>
                    <a:ext uri="{9D8B030D-6E8A-4147-A177-3AD203B41FA5}">
                      <a16:colId xmlns="" xmlns:a16="http://schemas.microsoft.com/office/drawing/2014/main" val="1630617244"/>
                    </a:ext>
                  </a:extLst>
                </a:gridCol>
                <a:gridCol w="1016337">
                  <a:extLst>
                    <a:ext uri="{9D8B030D-6E8A-4147-A177-3AD203B41FA5}">
                      <a16:colId xmlns="" xmlns:a16="http://schemas.microsoft.com/office/drawing/2014/main" val="38765870"/>
                    </a:ext>
                  </a:extLst>
                </a:gridCol>
                <a:gridCol w="2391980">
                  <a:extLst>
                    <a:ext uri="{9D8B030D-6E8A-4147-A177-3AD203B41FA5}">
                      <a16:colId xmlns="" xmlns:a16="http://schemas.microsoft.com/office/drawing/2014/main" val="3468530198"/>
                    </a:ext>
                  </a:extLst>
                </a:gridCol>
              </a:tblGrid>
              <a:tr h="22571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201610705619.1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一种确定原油及石油流股详细分子组成的方法</a:t>
                      </a:r>
                      <a:endParaRPr lang="zh-CN" sz="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496250541"/>
                  </a:ext>
                </a:extLst>
              </a:tr>
              <a:tr h="22571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201610890379.7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针对炼油和石化装置的分子水平的实时优化方法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083326056"/>
                  </a:ext>
                </a:extLst>
              </a:tr>
              <a:tr h="22571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201610949606.9</a:t>
                      </a:r>
                      <a:endParaRPr lang="zh-CN" sz="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基于原油宏观性质确定其分子组成的方法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946750241"/>
                  </a:ext>
                </a:extLst>
              </a:tr>
              <a:tr h="22571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201611060397.9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基于粘度模型确定沥青调合方案的方法及系统</a:t>
                      </a:r>
                      <a:endParaRPr lang="zh-CN" sz="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99222344"/>
                  </a:ext>
                </a:extLst>
              </a:tr>
              <a:tr h="22571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201710336831.X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一种测定汽油辛烷值的方法及装置</a:t>
                      </a:r>
                      <a:endParaRPr lang="zh-CN" sz="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78117042"/>
                  </a:ext>
                </a:extLst>
              </a:tr>
              <a:tr h="22571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201810417739.0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一种原油快评方法</a:t>
                      </a:r>
                      <a:endParaRPr lang="zh-CN" sz="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296762252"/>
                  </a:ext>
                </a:extLst>
              </a:tr>
              <a:tr h="22571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201810471035.1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一种常减压装置的实时优化方法</a:t>
                      </a:r>
                      <a:endParaRPr lang="zh-CN" sz="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672173691"/>
                  </a:ext>
                </a:extLst>
              </a:tr>
              <a:tr h="22571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201910000830.7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一种预测石化生产中任意流股分子组成的方法</a:t>
                      </a:r>
                      <a:endParaRPr lang="zh-CN" sz="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78566793"/>
                  </a:ext>
                </a:extLst>
              </a:tr>
              <a:tr h="22571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201910170871.0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一种分子级基础油调和优化方法</a:t>
                      </a:r>
                      <a:endParaRPr lang="zh-CN" sz="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86673137"/>
                  </a:ext>
                </a:extLst>
              </a:tr>
              <a:tr h="22571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201910212070.6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一种原油切割计算分析方法</a:t>
                      </a:r>
                      <a:endParaRPr lang="zh-CN" sz="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56505866"/>
                  </a:ext>
                </a:extLst>
              </a:tr>
              <a:tr h="22571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201910111090.4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一种分子级加氢装置模拟及优化方法</a:t>
                      </a:r>
                      <a:endParaRPr lang="zh-CN" sz="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124486382"/>
                  </a:ext>
                </a:extLst>
              </a:tr>
              <a:tr h="22571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201910211204.2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一种分子级柴油调和方法</a:t>
                      </a:r>
                      <a:endParaRPr lang="zh-CN" sz="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053222897"/>
                  </a:ext>
                </a:extLst>
              </a:tr>
              <a:tr h="22571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201910225511.6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一种数据驱动的石化企业计划优化方法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858661910"/>
                  </a:ext>
                </a:extLst>
              </a:tr>
              <a:tr h="22571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201910221901.6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一种基于分子组成的汽油调和优化方法</a:t>
                      </a:r>
                      <a:endParaRPr lang="zh-CN" sz="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715550531"/>
                  </a:ext>
                </a:extLst>
              </a:tr>
              <a:tr h="22571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201910221942.5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一种根据分子组成计算轻质石油馏分馏程的方法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4082144614"/>
                  </a:ext>
                </a:extLst>
              </a:tr>
              <a:tr h="22571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b="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endParaRPr lang="zh-CN" sz="800" b="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201910211140.6</a:t>
                      </a:r>
                      <a:endParaRPr lang="zh-CN" sz="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一种基于数据模型的催化裂化装置优化方法</a:t>
                      </a:r>
                      <a:endParaRPr lang="zh-CN" sz="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255039772"/>
                  </a:ext>
                </a:extLst>
              </a:tr>
              <a:tr h="225714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altLang="zh-CN" sz="8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17</a:t>
                      </a:r>
                      <a:endParaRPr lang="zh-CN" sz="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altLang="zh-CN" sz="8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201910450428.9</a:t>
                      </a:r>
                      <a:endParaRPr lang="zh-CN" sz="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8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基于分子走向的计划排产优化方法</a:t>
                      </a:r>
                      <a:endParaRPr lang="zh-CN" sz="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62314" y="681660"/>
            <a:ext cx="2265979" cy="3693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marL="285750" indent="-285750" algn="l" defTabSz="914153" rtl="0" latinLnBrk="1" hangingPunct="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项中国发明专利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130411" y="681660"/>
            <a:ext cx="2559329" cy="3693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marL="285750" indent="-285750" algn="l" defTabSz="914153" rtl="0" latinLnBrk="1" hangingPunct="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项国际专利</a:t>
            </a:r>
            <a:r>
              <a:rPr lang="zh-CN" altLang="en-US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PCT</a:t>
            </a:r>
            <a:r>
              <a:rPr lang="zh-CN" altLang="en-US" dirty="0" smtClean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437216"/>
              </p:ext>
            </p:extLst>
          </p:nvPr>
        </p:nvGraphicFramePr>
        <p:xfrm>
          <a:off x="4139952" y="1112555"/>
          <a:ext cx="4824535" cy="88570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62560">
                  <a:extLst>
                    <a:ext uri="{9D8B030D-6E8A-4147-A177-3AD203B41FA5}">
                      <a16:colId xmlns="" xmlns:a16="http://schemas.microsoft.com/office/drawing/2014/main" val="3372299126"/>
                    </a:ext>
                  </a:extLst>
                </a:gridCol>
                <a:gridCol w="4661975">
                  <a:extLst>
                    <a:ext uri="{9D8B030D-6E8A-4147-A177-3AD203B41FA5}">
                      <a16:colId xmlns="" xmlns:a16="http://schemas.microsoft.com/office/drawing/2014/main" val="4131412640"/>
                    </a:ext>
                  </a:extLst>
                </a:gridCol>
              </a:tblGrid>
              <a:tr h="16472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800" b="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Method for determining molecular composition</a:t>
                      </a:r>
                      <a:r>
                        <a:rPr lang="en-US" altLang="zh-CN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of petroleum streams based on bulk properties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91493558"/>
                  </a:ext>
                </a:extLst>
              </a:tr>
              <a:tr h="182126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altLang="zh-CN" sz="800" b="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System and method to </a:t>
                      </a:r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optimize gasoline blending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based on molecular level models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206224019"/>
                  </a:ext>
                </a:extLst>
              </a:tr>
              <a:tr h="305491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altLang="zh-CN" sz="800" b="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Method for determining distillation curve of naphtha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range streams and gasoline products based on molecular composition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3362"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altLang="zh-CN" sz="800" b="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</a:t>
                      </a:r>
                      <a:endParaRPr lang="zh-CN" sz="800" b="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 planning optimization method based on molecular components</a:t>
                      </a:r>
                      <a:r>
                        <a:rPr lang="en-US" sz="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in petrochemical processes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128650" y="1986420"/>
            <a:ext cx="2035146" cy="3693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07" tIns="45707" rIns="45707" bIns="45707" numCol="1" spcCol="38089" rtlCol="0" anchor="t">
            <a:spAutoFit/>
          </a:bodyPr>
          <a:lstStyle/>
          <a:p>
            <a:pPr marL="285750" indent="-285750" algn="l" defTabSz="914153" rtl="0" latinLnBrk="1" hangingPunct="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项软件著作权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209" y="2865141"/>
            <a:ext cx="664976" cy="936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013" y="2859782"/>
            <a:ext cx="612182" cy="936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098" y="3938159"/>
            <a:ext cx="689966" cy="936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1"/>
          <a:stretch/>
        </p:blipFill>
        <p:spPr>
          <a:xfrm>
            <a:off x="5204178" y="3940006"/>
            <a:ext cx="695628" cy="936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612"/>
          <a:stretch/>
        </p:blipFill>
        <p:spPr>
          <a:xfrm>
            <a:off x="6086788" y="3932065"/>
            <a:ext cx="680570" cy="936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996" y="3932065"/>
            <a:ext cx="696000" cy="936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345" y="3932064"/>
            <a:ext cx="692639" cy="936000"/>
          </a:xfrm>
          <a:prstGeom prst="rect">
            <a:avLst/>
          </a:prstGeom>
        </p:spPr>
      </p:pic>
      <p:pic>
        <p:nvPicPr>
          <p:cNvPr id="23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20" y="2877782"/>
            <a:ext cx="664976" cy="936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598" y="2859782"/>
            <a:ext cx="638932" cy="936000"/>
          </a:xfrm>
          <a:prstGeom prst="rect">
            <a:avLst/>
          </a:prstGeom>
        </p:spPr>
      </p:pic>
      <p:pic>
        <p:nvPicPr>
          <p:cNvPr id="22" name="图片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797" y="2859782"/>
            <a:ext cx="664976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245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催化裂化</a:t>
            </a:r>
            <a:r>
              <a:rPr lang="zh-CN" altLang="en-US" dirty="0"/>
              <a:t>装置模拟技术路线</a:t>
            </a:r>
            <a:r>
              <a:rPr lang="en-US" altLang="zh-CN" dirty="0"/>
              <a:t>——</a:t>
            </a:r>
            <a:r>
              <a:rPr lang="zh-CN" altLang="en-US" dirty="0"/>
              <a:t>动力学网络建立</a:t>
            </a:r>
          </a:p>
        </p:txBody>
      </p:sp>
      <p:sp>
        <p:nvSpPr>
          <p:cNvPr id="4" name="TextBox 46">
            <a:extLst>
              <a:ext uri="{FF2B5EF4-FFF2-40B4-BE49-F238E27FC236}">
                <a16:creationId xmlns:a16="http://schemas.microsoft.com/office/drawing/2014/main" xmlns="" id="{12A4A863-1F8D-4CC1-A9B2-324A749A127A}"/>
              </a:ext>
            </a:extLst>
          </p:cNvPr>
          <p:cNvSpPr txBox="1"/>
          <p:nvPr/>
        </p:nvSpPr>
        <p:spPr>
          <a:xfrm>
            <a:off x="323529" y="627534"/>
            <a:ext cx="3127324" cy="4316566"/>
          </a:xfrm>
          <a:prstGeom prst="rect">
            <a:avLst/>
          </a:prstGeom>
          <a:noFill/>
        </p:spPr>
        <p:txBody>
          <a:bodyPr wrap="square" lIns="68564" tIns="34289" rIns="68564" bIns="34289" rtlCol="0">
            <a:spAutoFit/>
          </a:bodyPr>
          <a:lstStyle/>
          <a:p>
            <a:pPr algn="l" rtl="0">
              <a:lnSpc>
                <a:spcPct val="150000"/>
              </a:lnSpc>
            </a:pPr>
            <a:r>
              <a:rPr lang="en-US" altLang="zh-CN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大类反应规则</a:t>
            </a:r>
            <a:endParaRPr lang="en-US" altLang="zh-CN" kern="12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28555" lvl="2" indent="-128555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正构烷烃、异构烷烃裂化</a:t>
            </a:r>
            <a:endParaRPr lang="en-US" altLang="zh-CN" sz="1100" kern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28555" lvl="2" indent="-128555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正构烯烃、异构烯烃裂化</a:t>
            </a:r>
            <a:endParaRPr lang="en-US" altLang="zh-CN" sz="1100" kern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28555" lvl="2" indent="-128555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环烷烃断侧链、芳烃断侧链</a:t>
            </a:r>
            <a:endParaRPr lang="en-US" altLang="zh-CN" sz="11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55" lvl="2" indent="-128555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kern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环烷烃开环反应</a:t>
            </a:r>
            <a:endParaRPr lang="en-US" altLang="zh-CN" sz="1100" kern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28555" lvl="2" indent="-128555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环烷烃脱氢</a:t>
            </a:r>
            <a:endParaRPr lang="en-US" altLang="zh-CN" sz="1100" kern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28555" lvl="2" indent="-128555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kern="12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烯烃异构</a:t>
            </a:r>
            <a:endParaRPr lang="en-US" altLang="zh-CN" sz="1100" kern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28555" lvl="2" indent="-128555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烯烃氢转移</a:t>
            </a:r>
            <a:endParaRPr lang="en-US" altLang="zh-CN" sz="1100" kern="12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28555" lvl="2" indent="-128555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烯烃环化</a:t>
            </a:r>
            <a:endParaRPr lang="en-US" altLang="zh-CN" sz="11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55" lvl="2" indent="-12855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芳烃缩合</a:t>
            </a:r>
            <a:endParaRPr lang="en-US" altLang="zh-CN" sz="11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8555" lvl="2" indent="-12855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algn="l" rtl="0">
              <a:lnSpc>
                <a:spcPct val="150000"/>
              </a:lnSpc>
            </a:pPr>
            <a:r>
              <a:rPr lang="zh-CN" altLang="en-US" sz="1400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每条规则下对应若干子规则，涵盖所有</a:t>
            </a:r>
            <a:r>
              <a:rPr lang="zh-CN" altLang="en-US" sz="14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催化裂化</a:t>
            </a:r>
            <a:r>
              <a:rPr lang="zh-CN" altLang="en-US" sz="1400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过程主要反应。</a:t>
            </a:r>
            <a:endParaRPr lang="en-US" altLang="zh-CN" sz="1400" kern="12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l" rtl="0">
              <a:lnSpc>
                <a:spcPct val="150000"/>
              </a:lnSpc>
            </a:pPr>
            <a:r>
              <a:rPr lang="zh-CN" altLang="en-US" sz="1400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建立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2410</a:t>
            </a:r>
            <a:r>
              <a:rPr lang="zh-CN" altLang="en-US" sz="14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个分子</a:t>
            </a:r>
            <a:r>
              <a:rPr lang="zh-CN" altLang="en-US" sz="1400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5815</a:t>
            </a:r>
            <a:r>
              <a:rPr lang="zh-CN" altLang="en-US" sz="14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个反应</a:t>
            </a:r>
            <a:r>
              <a:rPr lang="zh-CN" altLang="en-US" sz="1400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的完整反应网络</a:t>
            </a:r>
            <a:endParaRPr lang="en-US" altLang="zh-CN" sz="1400" kern="12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9" y="1059591"/>
            <a:ext cx="4986116" cy="327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540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催化裂化</a:t>
            </a:r>
            <a:r>
              <a:rPr lang="zh-CN" altLang="en-US" dirty="0"/>
              <a:t>装置模拟技术路线</a:t>
            </a:r>
            <a:r>
              <a:rPr lang="en-US" altLang="zh-CN" dirty="0"/>
              <a:t>——</a:t>
            </a:r>
            <a:r>
              <a:rPr lang="zh-CN" altLang="en-US" dirty="0"/>
              <a:t>反应器模型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56592" y="783618"/>
            <a:ext cx="3981473" cy="4092388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35000"/>
              </a:lnSpc>
              <a:buNone/>
            </a:pPr>
            <a:r>
              <a:rPr lang="zh-CN" altLang="en-US" sz="1500" b="1" dirty="0"/>
              <a:t>反应器模型：</a:t>
            </a:r>
            <a:endParaRPr lang="en-US" altLang="zh-CN" sz="1500" b="1" dirty="0"/>
          </a:p>
          <a:p>
            <a:pPr>
              <a:lnSpc>
                <a:spcPct val="135000"/>
              </a:lnSpc>
            </a:pPr>
            <a:r>
              <a:rPr lang="zh-CN" altLang="en-US" sz="1500" dirty="0"/>
              <a:t>提升管反应器，长度远大于直径；</a:t>
            </a:r>
            <a:endParaRPr lang="en-US" altLang="zh-CN" sz="1500" dirty="0"/>
          </a:p>
          <a:p>
            <a:pPr>
              <a:lnSpc>
                <a:spcPct val="135000"/>
              </a:lnSpc>
            </a:pPr>
            <a:r>
              <a:rPr lang="zh-CN" altLang="en-US" sz="1500" dirty="0"/>
              <a:t>采用平推流反应器模型</a:t>
            </a:r>
            <a:endParaRPr lang="en-US" altLang="zh-CN" sz="1500" dirty="0"/>
          </a:p>
          <a:p>
            <a:endParaRPr lang="en-US" altLang="zh-CN" sz="1500" dirty="0"/>
          </a:p>
          <a:p>
            <a:pPr marL="0" indent="0">
              <a:lnSpc>
                <a:spcPct val="145000"/>
              </a:lnSpc>
              <a:buNone/>
            </a:pPr>
            <a:r>
              <a:rPr lang="zh-CN" altLang="en-US" sz="1500" b="1" dirty="0"/>
              <a:t>输入：</a:t>
            </a:r>
            <a:endParaRPr lang="en-US" altLang="zh-CN" sz="1500" b="1" dirty="0"/>
          </a:p>
          <a:p>
            <a:pPr>
              <a:lnSpc>
                <a:spcPct val="145000"/>
              </a:lnSpc>
            </a:pPr>
            <a:r>
              <a:rPr lang="zh-CN" altLang="en-US" sz="1500" dirty="0"/>
              <a:t>反应动力学网络；</a:t>
            </a:r>
            <a:endParaRPr lang="en-US" altLang="zh-CN" sz="1500" dirty="0"/>
          </a:p>
          <a:p>
            <a:pPr>
              <a:lnSpc>
                <a:spcPct val="145000"/>
              </a:lnSpc>
            </a:pPr>
            <a:r>
              <a:rPr lang="zh-CN" altLang="en-US" sz="1500" dirty="0"/>
              <a:t>原料流量、原料分子浓度；</a:t>
            </a:r>
            <a:endParaRPr lang="en-US" altLang="zh-CN" sz="1500" dirty="0"/>
          </a:p>
          <a:p>
            <a:pPr>
              <a:lnSpc>
                <a:spcPct val="145000"/>
              </a:lnSpc>
            </a:pPr>
            <a:r>
              <a:rPr lang="zh-CN" altLang="en-US" sz="1500" dirty="0"/>
              <a:t>温度、压力、剂油比、反应时间、反应器尺寸</a:t>
            </a:r>
            <a:endParaRPr lang="en-US" altLang="zh-CN" sz="1500" dirty="0"/>
          </a:p>
          <a:p>
            <a:endParaRPr lang="en-US" altLang="zh-CN" sz="1500" dirty="0"/>
          </a:p>
          <a:p>
            <a:pPr marL="0" indent="0">
              <a:lnSpc>
                <a:spcPct val="145000"/>
              </a:lnSpc>
              <a:buNone/>
            </a:pPr>
            <a:r>
              <a:rPr lang="zh-CN" altLang="en-US" sz="1500" b="1" dirty="0"/>
              <a:t>输出：</a:t>
            </a:r>
            <a:endParaRPr lang="en-US" altLang="zh-CN" sz="1500" b="1" dirty="0"/>
          </a:p>
          <a:p>
            <a:pPr>
              <a:lnSpc>
                <a:spcPct val="145000"/>
              </a:lnSpc>
            </a:pPr>
            <a:r>
              <a:rPr lang="zh-CN" altLang="en-US" sz="1500" dirty="0"/>
              <a:t>馏分收率和性质</a:t>
            </a:r>
            <a:endParaRPr lang="en-US" altLang="zh-CN" sz="1500" dirty="0"/>
          </a:p>
          <a:p>
            <a:pPr>
              <a:lnSpc>
                <a:spcPct val="145000"/>
              </a:lnSpc>
            </a:pPr>
            <a:r>
              <a:rPr lang="zh-CN" altLang="en-US" sz="1500" dirty="0"/>
              <a:t>产物分子浓度分布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073" y="1059583"/>
            <a:ext cx="4554416" cy="29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331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催化裂化</a:t>
            </a:r>
            <a:r>
              <a:rPr lang="zh-CN" altLang="en-US" dirty="0"/>
              <a:t>装置模拟</a:t>
            </a:r>
            <a:r>
              <a:rPr lang="en-US" altLang="zh-CN" dirty="0"/>
              <a:t>——</a:t>
            </a:r>
            <a:r>
              <a:rPr lang="zh-CN" altLang="en-US" dirty="0"/>
              <a:t>预测结果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80" y="1491630"/>
            <a:ext cx="3832699" cy="28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53" y="1491630"/>
            <a:ext cx="3830104" cy="288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文本框 7"/>
          <p:cNvSpPr txBox="1"/>
          <p:nvPr/>
        </p:nvSpPr>
        <p:spPr>
          <a:xfrm>
            <a:off x="1707204" y="883337"/>
            <a:ext cx="1523462" cy="346247"/>
          </a:xfrm>
          <a:prstGeom prst="rect">
            <a:avLst/>
          </a:prstGeom>
          <a:noFill/>
        </p:spPr>
        <p:txBody>
          <a:bodyPr wrap="none" lIns="68564" tIns="34289" rIns="68564" bIns="34289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分子浓度分布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00834" y="897410"/>
            <a:ext cx="1523462" cy="346247"/>
          </a:xfrm>
          <a:prstGeom prst="rect">
            <a:avLst/>
          </a:prstGeom>
          <a:noFill/>
        </p:spPr>
        <p:txBody>
          <a:bodyPr wrap="none" lIns="68564" tIns="34289" rIns="68564" bIns="34289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馏分收率分布</a:t>
            </a:r>
          </a:p>
        </p:txBody>
      </p:sp>
    </p:spTree>
    <p:extLst>
      <p:ext uri="{BB962C8B-B14F-4D97-AF65-F5344CB8AC3E}">
        <p14:creationId xmlns:p14="http://schemas.microsoft.com/office/powerpoint/2010/main" val="732219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46685C2-2CF8-41D7-953F-B6651D434C03}"/>
              </a:ext>
            </a:extLst>
          </p:cNvPr>
          <p:cNvSpPr/>
          <p:nvPr/>
        </p:nvSpPr>
        <p:spPr>
          <a:xfrm>
            <a:off x="819435" y="744066"/>
            <a:ext cx="1712344" cy="210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9" rIns="68564" bIns="34289"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3C744006-6713-4657-BFEE-29CE51BDD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atinLnBrk="1" hangingPunct="0">
              <a:spcBef>
                <a:spcPts val="0"/>
              </a:spcBef>
            </a:pPr>
            <a:r>
              <a:rPr lang="zh-CN" altLang="en-US" dirty="0"/>
              <a:t>辛孚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催化裂化</a:t>
            </a:r>
            <a:r>
              <a:rPr lang="zh-CN" altLang="en-US" dirty="0"/>
              <a:t>装置模拟技术路线</a:t>
            </a:r>
            <a:r>
              <a:rPr lang="en-US" altLang="zh-CN" dirty="0"/>
              <a:t>——</a:t>
            </a:r>
            <a:r>
              <a:rPr lang="zh-CN" altLang="en-US" dirty="0"/>
              <a:t>大数据模型</a:t>
            </a:r>
            <a:endParaRPr lang="zh-CN" altLang="en-US" dirty="0">
              <a:sym typeface="Helvetic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92472A31-56DB-40CB-A772-C1139BD1AA8D}"/>
              </a:ext>
            </a:extLst>
          </p:cNvPr>
          <p:cNvSpPr txBox="1"/>
          <p:nvPr/>
        </p:nvSpPr>
        <p:spPr>
          <a:xfrm>
            <a:off x="842768" y="1389560"/>
            <a:ext cx="1712343" cy="1454244"/>
          </a:xfrm>
          <a:prstGeom prst="rect">
            <a:avLst/>
          </a:prstGeom>
          <a:noFill/>
        </p:spPr>
        <p:txBody>
          <a:bodyPr wrap="square" lIns="68564" tIns="34289" rIns="68564" bIns="34289" rtlCol="0">
            <a:spAutoFit/>
          </a:bodyPr>
          <a:lstStyle/>
          <a:p>
            <a:pPr marL="214258" indent="-214258" latinLnBrk="1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DCS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位号数据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258" indent="-214258" latinLnBrk="1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340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LIMS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258" indent="-214258" latinLnBrk="1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258" indent="-214258" latinLnBrk="1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系统范围：反再、分馏、吸收稳定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5E912C6D-B4A1-4793-BBB4-9EBBBAB5E2CB}"/>
              </a:ext>
            </a:extLst>
          </p:cNvPr>
          <p:cNvSpPr/>
          <p:nvPr/>
        </p:nvSpPr>
        <p:spPr>
          <a:xfrm>
            <a:off x="1117479" y="864908"/>
            <a:ext cx="1162924" cy="482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9" rIns="68564" bIns="34289" rtlCol="0" anchor="ctr"/>
          <a:lstStyle/>
          <a:p>
            <a:pPr algn="ctr"/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5B6DFF41-8C4E-4DDF-ABCD-045299E7CA85}"/>
              </a:ext>
            </a:extLst>
          </p:cNvPr>
          <p:cNvSpPr/>
          <p:nvPr/>
        </p:nvSpPr>
        <p:spPr>
          <a:xfrm>
            <a:off x="2696280" y="744066"/>
            <a:ext cx="1712344" cy="210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9" rIns="68564" bIns="34289"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xmlns="" id="{7924007F-909F-4F21-8C95-6AC82FA56A6F}"/>
              </a:ext>
            </a:extLst>
          </p:cNvPr>
          <p:cNvSpPr txBox="1"/>
          <p:nvPr/>
        </p:nvSpPr>
        <p:spPr>
          <a:xfrm>
            <a:off x="2765168" y="1389560"/>
            <a:ext cx="1594578" cy="1454242"/>
          </a:xfrm>
          <a:prstGeom prst="rect">
            <a:avLst/>
          </a:prstGeom>
          <a:noFill/>
        </p:spPr>
        <p:txBody>
          <a:bodyPr wrap="square" lIns="68564" tIns="34289" rIns="68564" bIns="34289" rtlCol="0">
            <a:spAutoFit/>
          </a:bodyPr>
          <a:lstStyle/>
          <a:p>
            <a:pPr marL="214258" indent="-214258" defTabSz="914130" latinLnBrk="1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筛选相关变量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258" indent="-214258" defTabSz="914130" latinLnBrk="1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异常值处理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258" indent="-214258" latinLnBrk="1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数据平滑去噪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258" indent="-214258" latinLnBrk="1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稳态检测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258" indent="-214258" latinLnBrk="1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数据归一化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554610EC-36EB-4937-B2E6-88479A1A8073}"/>
              </a:ext>
            </a:extLst>
          </p:cNvPr>
          <p:cNvSpPr/>
          <p:nvPr/>
        </p:nvSpPr>
        <p:spPr>
          <a:xfrm>
            <a:off x="2994324" y="864908"/>
            <a:ext cx="1162924" cy="482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9" rIns="68564" bIns="34289" rtlCol="0" anchor="ctr"/>
          <a:lstStyle/>
          <a:p>
            <a:pPr algn="ctr"/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55C3F537-8DB8-4216-ACBF-480C7E5AAAFE}"/>
              </a:ext>
            </a:extLst>
          </p:cNvPr>
          <p:cNvSpPr/>
          <p:nvPr/>
        </p:nvSpPr>
        <p:spPr>
          <a:xfrm>
            <a:off x="803019" y="2960280"/>
            <a:ext cx="1712344" cy="18641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9" rIns="68564" bIns="34289"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xmlns="" id="{4AB2FDDC-3A8A-4DA1-BC0B-E98DD74CAD29}"/>
              </a:ext>
            </a:extLst>
          </p:cNvPr>
          <p:cNvSpPr txBox="1"/>
          <p:nvPr/>
        </p:nvSpPr>
        <p:spPr>
          <a:xfrm>
            <a:off x="871907" y="3605774"/>
            <a:ext cx="1712343" cy="1177245"/>
          </a:xfrm>
          <a:prstGeom prst="rect">
            <a:avLst/>
          </a:prstGeom>
          <a:noFill/>
        </p:spPr>
        <p:txBody>
          <a:bodyPr wrap="square" lIns="68564" tIns="34289" rIns="68564" bIns="34289" rtlCol="0">
            <a:spAutoFit/>
          </a:bodyPr>
          <a:lstStyle/>
          <a:p>
            <a:pPr marL="214258" indent="-214258" latinLnBrk="1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变量关联分析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258" indent="-214258" defTabSz="914130" latinLnBrk="1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主成分分析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258" indent="-214258" defTabSz="914130" latinLnBrk="1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神经网络建立预测模型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xmlns="" id="{372BD6C1-B0FE-4FD2-95E7-0BFFCB2C51DF}"/>
              </a:ext>
            </a:extLst>
          </p:cNvPr>
          <p:cNvSpPr/>
          <p:nvPr/>
        </p:nvSpPr>
        <p:spPr>
          <a:xfrm>
            <a:off x="1101063" y="3081121"/>
            <a:ext cx="1162924" cy="482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9" rIns="68564" bIns="34289" rtlCol="0" anchor="ctr"/>
          <a:lstStyle/>
          <a:p>
            <a:pPr algn="ctr"/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分析建模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xmlns="" id="{68B97045-0B23-4055-B26E-6601D437EA9B}"/>
              </a:ext>
            </a:extLst>
          </p:cNvPr>
          <p:cNvSpPr/>
          <p:nvPr/>
        </p:nvSpPr>
        <p:spPr>
          <a:xfrm>
            <a:off x="2697411" y="2968464"/>
            <a:ext cx="1712344" cy="18560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9" rIns="68564" bIns="34289"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xmlns="" id="{C5191287-4FFF-420E-949E-1E0C02ACBFBB}"/>
              </a:ext>
            </a:extLst>
          </p:cNvPr>
          <p:cNvSpPr txBox="1"/>
          <p:nvPr/>
        </p:nvSpPr>
        <p:spPr>
          <a:xfrm>
            <a:off x="2766297" y="3613958"/>
            <a:ext cx="1594578" cy="1177245"/>
          </a:xfrm>
          <a:prstGeom prst="rect">
            <a:avLst/>
          </a:prstGeom>
          <a:noFill/>
        </p:spPr>
        <p:txBody>
          <a:bodyPr wrap="square" lIns="68564" tIns="34289" rIns="68564" bIns="34289" rtlCol="0">
            <a:spAutoFit/>
          </a:bodyPr>
          <a:lstStyle/>
          <a:p>
            <a:pPr marL="214258" indent="-214258" defTabSz="914130" latinLnBrk="1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历史案例库最佳工况自动匹配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258" indent="-214258" defTabSz="914130" latinLnBrk="1" hangingPunct="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优化算法全局参数寻优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660D10E6-A2E2-4A12-ADDB-8657E9E09E6D}"/>
              </a:ext>
            </a:extLst>
          </p:cNvPr>
          <p:cNvSpPr/>
          <p:nvPr/>
        </p:nvSpPr>
        <p:spPr>
          <a:xfrm>
            <a:off x="2995452" y="3089305"/>
            <a:ext cx="1162924" cy="482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4" tIns="34289" rIns="68564" bIns="34289" rtlCol="0" anchor="ctr"/>
          <a:lstStyle/>
          <a:p>
            <a:pPr algn="ctr"/>
            <a:r>
              <a:rPr lang="en-US" altLang="zh-CN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</a:p>
        </p:txBody>
      </p:sp>
      <p:sp>
        <p:nvSpPr>
          <p:cNvPr id="17" name="矩形 44">
            <a:extLst>
              <a:ext uri="{FF2B5EF4-FFF2-40B4-BE49-F238E27FC236}">
                <a16:creationId xmlns:a16="http://schemas.microsoft.com/office/drawing/2014/main" xmlns="" id="{96CF1E02-C91D-479A-92F8-8249B6C8B108}"/>
              </a:ext>
            </a:extLst>
          </p:cNvPr>
          <p:cNvSpPr/>
          <p:nvPr/>
        </p:nvSpPr>
        <p:spPr>
          <a:xfrm>
            <a:off x="5743061" y="2426715"/>
            <a:ext cx="995742" cy="37024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zh-CN" altLang="en-US" sz="12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汽油流量</a:t>
            </a:r>
          </a:p>
        </p:txBody>
      </p:sp>
      <p:sp>
        <p:nvSpPr>
          <p:cNvPr id="18" name="矩形 45">
            <a:extLst>
              <a:ext uri="{FF2B5EF4-FFF2-40B4-BE49-F238E27FC236}">
                <a16:creationId xmlns:a16="http://schemas.microsoft.com/office/drawing/2014/main" xmlns="" id="{26C68276-F172-4DE6-8794-91AE84C84106}"/>
              </a:ext>
            </a:extLst>
          </p:cNvPr>
          <p:cNvSpPr/>
          <p:nvPr/>
        </p:nvSpPr>
        <p:spPr>
          <a:xfrm>
            <a:off x="5743061" y="1380967"/>
            <a:ext cx="995742" cy="37024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zh-CN" altLang="en-US" sz="12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轻柴油流量</a:t>
            </a:r>
          </a:p>
        </p:txBody>
      </p:sp>
      <p:sp>
        <p:nvSpPr>
          <p:cNvPr id="19" name="矩形 46">
            <a:extLst>
              <a:ext uri="{FF2B5EF4-FFF2-40B4-BE49-F238E27FC236}">
                <a16:creationId xmlns:a16="http://schemas.microsoft.com/office/drawing/2014/main" xmlns="" id="{29B67FB8-C8F0-4C1C-9BF6-E16133CC525D}"/>
              </a:ext>
            </a:extLst>
          </p:cNvPr>
          <p:cNvSpPr/>
          <p:nvPr/>
        </p:nvSpPr>
        <p:spPr>
          <a:xfrm>
            <a:off x="5743061" y="1908600"/>
            <a:ext cx="995742" cy="37024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zh-CN" altLang="en-US" sz="12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重柴油流量</a:t>
            </a:r>
          </a:p>
        </p:txBody>
      </p:sp>
      <p:sp>
        <p:nvSpPr>
          <p:cNvPr id="20" name="矩形 47">
            <a:extLst>
              <a:ext uri="{FF2B5EF4-FFF2-40B4-BE49-F238E27FC236}">
                <a16:creationId xmlns:a16="http://schemas.microsoft.com/office/drawing/2014/main" xmlns="" id="{06C0DAB4-8C16-4CF8-92D9-53C358A7A389}"/>
              </a:ext>
            </a:extLst>
          </p:cNvPr>
          <p:cNvSpPr/>
          <p:nvPr/>
        </p:nvSpPr>
        <p:spPr>
          <a:xfrm>
            <a:off x="5724128" y="2953821"/>
            <a:ext cx="995742" cy="49670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zh-CN" altLang="en-US" sz="12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液化气流量</a:t>
            </a:r>
            <a:endParaRPr lang="en-US" altLang="zh-CN" sz="12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596" rtl="0"/>
            <a:r>
              <a:rPr lang="zh-CN" altLang="en-US" sz="12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干气流量</a:t>
            </a:r>
          </a:p>
        </p:txBody>
      </p:sp>
      <p:sp>
        <p:nvSpPr>
          <p:cNvPr id="22" name="矩形 48">
            <a:extLst>
              <a:ext uri="{FF2B5EF4-FFF2-40B4-BE49-F238E27FC236}">
                <a16:creationId xmlns:a16="http://schemas.microsoft.com/office/drawing/2014/main" xmlns="" id="{6C0C16AE-D266-4A9F-A603-4C79F480FB1E}"/>
              </a:ext>
            </a:extLst>
          </p:cNvPr>
          <p:cNvSpPr/>
          <p:nvPr/>
        </p:nvSpPr>
        <p:spPr>
          <a:xfrm>
            <a:off x="5724128" y="3649007"/>
            <a:ext cx="1205942" cy="37024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zh-CN" altLang="en-US" sz="12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柴油馏程性质</a:t>
            </a:r>
          </a:p>
        </p:txBody>
      </p:sp>
      <p:sp>
        <p:nvSpPr>
          <p:cNvPr id="24" name="矩形 49">
            <a:extLst>
              <a:ext uri="{FF2B5EF4-FFF2-40B4-BE49-F238E27FC236}">
                <a16:creationId xmlns:a16="http://schemas.microsoft.com/office/drawing/2014/main" xmlns="" id="{CDF68974-002B-4379-8A59-57B2EF106EFB}"/>
              </a:ext>
            </a:extLst>
          </p:cNvPr>
          <p:cNvSpPr/>
          <p:nvPr/>
        </p:nvSpPr>
        <p:spPr>
          <a:xfrm>
            <a:off x="5724139" y="4217727"/>
            <a:ext cx="1205941" cy="37024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zh-CN" altLang="en-US" sz="12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汽油馏程性质</a:t>
            </a:r>
          </a:p>
        </p:txBody>
      </p:sp>
      <p:sp>
        <p:nvSpPr>
          <p:cNvPr id="25" name="矩形 18">
            <a:extLst>
              <a:ext uri="{FF2B5EF4-FFF2-40B4-BE49-F238E27FC236}">
                <a16:creationId xmlns:a16="http://schemas.microsoft.com/office/drawing/2014/main" xmlns="" id="{8A4258DC-C039-4A20-B467-9BC4E80EA6E4}"/>
              </a:ext>
            </a:extLst>
          </p:cNvPr>
          <p:cNvSpPr/>
          <p:nvPr/>
        </p:nvSpPr>
        <p:spPr>
          <a:xfrm>
            <a:off x="7351945" y="1380972"/>
            <a:ext cx="743487" cy="3000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en-US" altLang="zh-CN" sz="12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5.43%</a:t>
            </a:r>
            <a:endParaRPr lang="zh-CN" altLang="en-US" sz="12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50">
            <a:extLst>
              <a:ext uri="{FF2B5EF4-FFF2-40B4-BE49-F238E27FC236}">
                <a16:creationId xmlns:a16="http://schemas.microsoft.com/office/drawing/2014/main" xmlns="" id="{379E8805-5BE0-418D-BD5A-88331E34EF7A}"/>
              </a:ext>
            </a:extLst>
          </p:cNvPr>
          <p:cNvSpPr/>
          <p:nvPr/>
        </p:nvSpPr>
        <p:spPr>
          <a:xfrm>
            <a:off x="7351945" y="1916918"/>
            <a:ext cx="743487" cy="3000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en-US" altLang="zh-CN" sz="12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2.23%</a:t>
            </a:r>
            <a:endParaRPr lang="zh-CN" altLang="en-US" sz="12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51">
            <a:extLst>
              <a:ext uri="{FF2B5EF4-FFF2-40B4-BE49-F238E27FC236}">
                <a16:creationId xmlns:a16="http://schemas.microsoft.com/office/drawing/2014/main" xmlns="" id="{7ED2F4A7-D8C2-4902-A903-1FC5AE53FE3F}"/>
              </a:ext>
            </a:extLst>
          </p:cNvPr>
          <p:cNvSpPr/>
          <p:nvPr/>
        </p:nvSpPr>
        <p:spPr>
          <a:xfrm>
            <a:off x="7351945" y="2439559"/>
            <a:ext cx="743487" cy="3000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en-US" altLang="zh-CN" sz="12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0.75%</a:t>
            </a:r>
            <a:endParaRPr lang="zh-CN" altLang="en-US" sz="12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52">
            <a:extLst>
              <a:ext uri="{FF2B5EF4-FFF2-40B4-BE49-F238E27FC236}">
                <a16:creationId xmlns:a16="http://schemas.microsoft.com/office/drawing/2014/main" xmlns="" id="{9B5CBE7A-8817-476C-8926-4F810BE3BF2D}"/>
              </a:ext>
            </a:extLst>
          </p:cNvPr>
          <p:cNvSpPr/>
          <p:nvPr/>
        </p:nvSpPr>
        <p:spPr>
          <a:xfrm>
            <a:off x="7351945" y="2953821"/>
            <a:ext cx="743487" cy="4967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en-US" altLang="zh-CN" sz="12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0.76%</a:t>
            </a:r>
          </a:p>
          <a:p>
            <a:pPr algn="ctr" defTabSz="685596" rtl="0"/>
            <a:r>
              <a:rPr lang="en-US" altLang="zh-CN" sz="12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1.81%</a:t>
            </a:r>
          </a:p>
        </p:txBody>
      </p:sp>
      <p:sp>
        <p:nvSpPr>
          <p:cNvPr id="36" name="矩形 53">
            <a:extLst>
              <a:ext uri="{FF2B5EF4-FFF2-40B4-BE49-F238E27FC236}">
                <a16:creationId xmlns:a16="http://schemas.microsoft.com/office/drawing/2014/main" xmlns="" id="{B42EE665-8BCA-4968-A86A-7872238BC4B2}"/>
              </a:ext>
            </a:extLst>
          </p:cNvPr>
          <p:cNvSpPr/>
          <p:nvPr/>
        </p:nvSpPr>
        <p:spPr>
          <a:xfrm>
            <a:off x="7459646" y="3673378"/>
            <a:ext cx="667416" cy="3000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en-US" altLang="zh-CN" sz="12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&lt;0.5%</a:t>
            </a:r>
            <a:endParaRPr lang="zh-CN" altLang="en-US" sz="12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54">
            <a:extLst>
              <a:ext uri="{FF2B5EF4-FFF2-40B4-BE49-F238E27FC236}">
                <a16:creationId xmlns:a16="http://schemas.microsoft.com/office/drawing/2014/main" xmlns="" id="{EE59D2C0-8334-43AB-A9C0-7C69EEA7441C}"/>
              </a:ext>
            </a:extLst>
          </p:cNvPr>
          <p:cNvSpPr/>
          <p:nvPr/>
        </p:nvSpPr>
        <p:spPr>
          <a:xfrm>
            <a:off x="7459646" y="4236141"/>
            <a:ext cx="667416" cy="3000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en-US" altLang="zh-CN" sz="12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&lt;1%</a:t>
            </a:r>
            <a:endParaRPr lang="zh-CN" altLang="en-US" sz="12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55">
            <a:extLst>
              <a:ext uri="{FF2B5EF4-FFF2-40B4-BE49-F238E27FC236}">
                <a16:creationId xmlns:a16="http://schemas.microsoft.com/office/drawing/2014/main" xmlns="" id="{03C76273-8783-48E8-A121-0EEC917380BF}"/>
              </a:ext>
            </a:extLst>
          </p:cNvPr>
          <p:cNvSpPr txBox="1"/>
          <p:nvPr/>
        </p:nvSpPr>
        <p:spPr>
          <a:xfrm>
            <a:off x="7246738" y="843558"/>
            <a:ext cx="953899" cy="288538"/>
          </a:xfrm>
          <a:prstGeom prst="rect">
            <a:avLst/>
          </a:prstGeom>
          <a:noFill/>
        </p:spPr>
        <p:txBody>
          <a:bodyPr wrap="square" lIns="68562" tIns="34289" rIns="68562" bIns="34289" rtlCol="0">
            <a:spAutoFit/>
          </a:bodyPr>
          <a:lstStyle/>
          <a:p>
            <a:pPr algn="ctr" defTabSz="685596" rtl="0"/>
            <a:r>
              <a:rPr lang="zh-CN" altLang="en-US" sz="14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平均误差</a:t>
            </a:r>
          </a:p>
        </p:txBody>
      </p:sp>
      <p:sp>
        <p:nvSpPr>
          <p:cNvPr id="40" name="文本框 59">
            <a:extLst>
              <a:ext uri="{FF2B5EF4-FFF2-40B4-BE49-F238E27FC236}">
                <a16:creationId xmlns:a16="http://schemas.microsoft.com/office/drawing/2014/main" xmlns="" id="{A1FB9E07-C3D6-4AE1-B9AD-9370727BFDDB}"/>
              </a:ext>
            </a:extLst>
          </p:cNvPr>
          <p:cNvSpPr txBox="1"/>
          <p:nvPr/>
        </p:nvSpPr>
        <p:spPr>
          <a:xfrm>
            <a:off x="5743061" y="843558"/>
            <a:ext cx="995742" cy="288538"/>
          </a:xfrm>
          <a:prstGeom prst="rect">
            <a:avLst/>
          </a:prstGeom>
          <a:noFill/>
        </p:spPr>
        <p:txBody>
          <a:bodyPr wrap="square" lIns="68562" tIns="34289" rIns="68562" bIns="34289" rtlCol="0">
            <a:spAutoFit/>
          </a:bodyPr>
          <a:lstStyle/>
          <a:p>
            <a:pPr algn="ctr" defTabSz="685596" rtl="0"/>
            <a:r>
              <a:rPr lang="zh-CN" altLang="en-US" sz="14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预测目标</a:t>
            </a:r>
          </a:p>
        </p:txBody>
      </p:sp>
    </p:spTree>
    <p:extLst>
      <p:ext uri="{BB962C8B-B14F-4D97-AF65-F5344CB8AC3E}">
        <p14:creationId xmlns:p14="http://schemas.microsoft.com/office/powerpoint/2010/main" val="28766101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3" grpId="0"/>
      <p:bldP spid="27" grpId="0" animBg="1"/>
      <p:bldP spid="31" grpId="0"/>
      <p:bldP spid="32" grpId="0" animBg="1"/>
      <p:bldP spid="34" grpId="0"/>
      <p:bldP spid="3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3C744006-6713-4657-BFEE-29CE51BDD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atinLnBrk="1" hangingPunct="0">
              <a:spcBef>
                <a:spcPts val="0"/>
              </a:spcBef>
            </a:pPr>
            <a:r>
              <a:rPr lang="zh-CN" altLang="en-US" dirty="0"/>
              <a:t>辛孚</a:t>
            </a: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</a:rPr>
              <a:t>催化裂化</a:t>
            </a:r>
            <a:r>
              <a:rPr lang="zh-CN" altLang="en-US" dirty="0"/>
              <a:t>装置模拟技术路线</a:t>
            </a:r>
            <a:r>
              <a:rPr lang="en-US" altLang="zh-CN" dirty="0"/>
              <a:t>——</a:t>
            </a:r>
            <a:r>
              <a:rPr lang="zh-CN" altLang="en-US" dirty="0"/>
              <a:t>大数据模型</a:t>
            </a:r>
            <a:endParaRPr lang="zh-CN" altLang="en-US" dirty="0">
              <a:sym typeface="Helvetica"/>
            </a:endParaRPr>
          </a:p>
        </p:txBody>
      </p:sp>
      <p:pic>
        <p:nvPicPr>
          <p:cNvPr id="10" name="图片 9" descr="图片包含 屏幕截图, 文字, 户外&#10;&#10;描述已自动生成">
            <a:extLst>
              <a:ext uri="{FF2B5EF4-FFF2-40B4-BE49-F238E27FC236}">
                <a16:creationId xmlns:a16="http://schemas.microsoft.com/office/drawing/2014/main" xmlns="" id="{59A75891-1C09-439A-8EA9-51E4FE2537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63" y="1688761"/>
            <a:ext cx="2187000" cy="87737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8C788441-5E20-4132-9C17-7DB607D66B0D}"/>
              </a:ext>
            </a:extLst>
          </p:cNvPr>
          <p:cNvSpPr txBox="1"/>
          <p:nvPr/>
        </p:nvSpPr>
        <p:spPr>
          <a:xfrm>
            <a:off x="748634" y="2602424"/>
            <a:ext cx="1391724" cy="24237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28574" rtlCol="0" anchor="t">
            <a:spAutoFit/>
          </a:bodyPr>
          <a:lstStyle/>
          <a:p>
            <a:pPr algn="l" defTabSz="685596" rtl="0" latinLnBrk="1" hangingPunct="0"/>
            <a:r>
              <a:rPr lang="zh-CN" altLang="en-US" sz="1100" kern="12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筛选出</a:t>
            </a:r>
            <a:r>
              <a:rPr lang="en-US" altLang="zh-CN" sz="1100" kern="12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DCS</a:t>
            </a:r>
            <a:r>
              <a:rPr lang="zh-CN" altLang="en-US" sz="1100" kern="12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参数</a:t>
            </a:r>
            <a:r>
              <a:rPr lang="en-US" altLang="zh-CN" sz="1100" kern="12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84</a:t>
            </a:r>
            <a:r>
              <a:rPr lang="zh-CN" altLang="en-US" sz="1100" kern="12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FA1A09D-7C9A-47F7-80E5-CE403EE98C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27" y="3373649"/>
            <a:ext cx="2187000" cy="58881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6A4D1E0B-EF84-4AAE-A7E5-4A571E53481F}"/>
              </a:ext>
            </a:extLst>
          </p:cNvPr>
          <p:cNvSpPr txBox="1"/>
          <p:nvPr/>
        </p:nvSpPr>
        <p:spPr>
          <a:xfrm>
            <a:off x="792521" y="4122981"/>
            <a:ext cx="1299151" cy="24237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28574" rtlCol="0" anchor="t">
            <a:spAutoFit/>
          </a:bodyPr>
          <a:lstStyle/>
          <a:p>
            <a:pPr algn="l" defTabSz="685596" rtl="0" latinLnBrk="1" hangingPunct="0"/>
            <a:r>
              <a:rPr lang="en-US" altLang="zh-CN" sz="1100" kern="12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LIMS</a:t>
            </a:r>
            <a:r>
              <a:rPr lang="zh-CN" altLang="en-US" sz="1100" kern="12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性质变量</a:t>
            </a:r>
            <a:r>
              <a:rPr lang="en-US" altLang="zh-CN" sz="1100" kern="12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24</a:t>
            </a:r>
            <a:r>
              <a:rPr lang="zh-CN" altLang="en-US" sz="1100" kern="1200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</a:p>
        </p:txBody>
      </p:sp>
      <p:sp>
        <p:nvSpPr>
          <p:cNvPr id="14" name="加号 13">
            <a:extLst>
              <a:ext uri="{FF2B5EF4-FFF2-40B4-BE49-F238E27FC236}">
                <a16:creationId xmlns:a16="http://schemas.microsoft.com/office/drawing/2014/main" xmlns="" id="{8ED78348-94D2-4385-9B34-8ED545E31BAA}"/>
              </a:ext>
            </a:extLst>
          </p:cNvPr>
          <p:cNvSpPr/>
          <p:nvPr/>
        </p:nvSpPr>
        <p:spPr>
          <a:xfrm>
            <a:off x="1237670" y="2851738"/>
            <a:ext cx="408114" cy="408114"/>
          </a:xfrm>
          <a:prstGeom prst="mathPlu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endParaRPr lang="zh-CN" altLang="en-US" sz="1400" kern="1200">
              <a:solidFill>
                <a:prstClr val="white"/>
              </a:solidFill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xmlns="" id="{B8CBBF9A-711B-47F8-AB71-995893C6F020}"/>
              </a:ext>
            </a:extLst>
          </p:cNvPr>
          <p:cNvSpPr/>
          <p:nvPr/>
        </p:nvSpPr>
        <p:spPr>
          <a:xfrm>
            <a:off x="4593431" y="2723850"/>
            <a:ext cx="351000" cy="27287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endParaRPr lang="zh-CN" altLang="en-US" sz="1400" kern="1200">
              <a:solidFill>
                <a:prstClr val="white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xmlns="" id="{7C0CA193-374A-4AF4-8906-78768E3367BD}"/>
              </a:ext>
            </a:extLst>
          </p:cNvPr>
          <p:cNvSpPr txBox="1"/>
          <p:nvPr/>
        </p:nvSpPr>
        <p:spPr>
          <a:xfrm>
            <a:off x="3077109" y="2086998"/>
            <a:ext cx="1444886" cy="1915907"/>
          </a:xfrm>
          <a:prstGeom prst="rect">
            <a:avLst/>
          </a:prstGeom>
          <a:noFill/>
        </p:spPr>
        <p:txBody>
          <a:bodyPr wrap="square" lIns="68562" tIns="34289" rIns="68562" bIns="34289" rtlCol="0">
            <a:spAutoFit/>
          </a:bodyPr>
          <a:lstStyle/>
          <a:p>
            <a:pPr marL="107964" indent="-107964" algn="l" defTabSz="685596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2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数据清洗、填充</a:t>
            </a:r>
            <a:endParaRPr lang="en-US" altLang="zh-CN" sz="12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07964" indent="-107964" algn="l" defTabSz="685596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2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异常值分析</a:t>
            </a:r>
            <a:endParaRPr lang="en-US" altLang="zh-CN" sz="12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07964" indent="-107964" algn="l" defTabSz="685596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2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去噪处理</a:t>
            </a:r>
            <a:endParaRPr lang="en-US" altLang="zh-CN" sz="12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07964" indent="-107964" algn="l" defTabSz="685596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2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稳态检测</a:t>
            </a:r>
            <a:endParaRPr lang="en-US" altLang="zh-CN" sz="12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07964" indent="-107964" algn="l" defTabSz="685596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2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主成分分析</a:t>
            </a:r>
            <a:endParaRPr lang="en-US" altLang="zh-CN" sz="12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708855D0-10AB-42BA-BC3C-AC55CDE26103}"/>
              </a:ext>
            </a:extLst>
          </p:cNvPr>
          <p:cNvSpPr/>
          <p:nvPr/>
        </p:nvSpPr>
        <p:spPr>
          <a:xfrm>
            <a:off x="5234942" y="1940673"/>
            <a:ext cx="722179" cy="30407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zh-CN" altLang="en-US" sz="12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r>
              <a:rPr lang="en-US" altLang="zh-CN" sz="12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2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xmlns="" id="{35BEE99F-0C9C-4723-9A9C-83D7BCE3D5B6}"/>
              </a:ext>
            </a:extLst>
          </p:cNvPr>
          <p:cNvSpPr/>
          <p:nvPr/>
        </p:nvSpPr>
        <p:spPr>
          <a:xfrm>
            <a:off x="5234942" y="2576686"/>
            <a:ext cx="722179" cy="30407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zh-CN" altLang="en-US" sz="12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r>
              <a:rPr lang="en-US" altLang="zh-CN" sz="12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2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xmlns="" id="{357D7DB6-D74A-43FB-8D82-308261DDC925}"/>
              </a:ext>
            </a:extLst>
          </p:cNvPr>
          <p:cNvSpPr/>
          <p:nvPr/>
        </p:nvSpPr>
        <p:spPr>
          <a:xfrm>
            <a:off x="5234942" y="3603199"/>
            <a:ext cx="722179" cy="30407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zh-CN" altLang="en-US" sz="11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</a:t>
            </a:r>
            <a:r>
              <a:rPr lang="en-US" altLang="zh-CN" sz="11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1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11181" y="3219822"/>
            <a:ext cx="582786" cy="99840"/>
            <a:chOff x="5311181" y="3252274"/>
            <a:chExt cx="582786" cy="99840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xmlns="" id="{AA6B2A1C-6FA8-4049-9085-B7F0C15A8C5A}"/>
                </a:ext>
              </a:extLst>
            </p:cNvPr>
            <p:cNvSpPr/>
            <p:nvPr/>
          </p:nvSpPr>
          <p:spPr>
            <a:xfrm>
              <a:off x="5311181" y="3252274"/>
              <a:ext cx="92407" cy="92407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9" tIns="34289" rIns="68579" bIns="34289" rtlCol="0" anchor="ctr"/>
            <a:lstStyle/>
            <a:p>
              <a:pPr algn="ctr" defTabSz="685596" rtl="0"/>
              <a:endParaRPr lang="zh-CN" altLang="en-US" sz="1400" kern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xmlns="" id="{EE5D3C6F-BB94-4CC7-A7D5-7AD78FFA3BAB}"/>
                </a:ext>
              </a:extLst>
            </p:cNvPr>
            <p:cNvSpPr/>
            <p:nvPr/>
          </p:nvSpPr>
          <p:spPr>
            <a:xfrm>
              <a:off x="5553485" y="3256692"/>
              <a:ext cx="92407" cy="92407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9" tIns="34289" rIns="68579" bIns="34289" rtlCol="0" anchor="ctr"/>
            <a:lstStyle/>
            <a:p>
              <a:pPr algn="ctr" defTabSz="685596" rtl="0"/>
              <a:endParaRPr lang="zh-CN" altLang="en-US" sz="1400" kern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xmlns="" id="{B31D11AD-38D2-4166-AD6C-F46ADE739373}"/>
                </a:ext>
              </a:extLst>
            </p:cNvPr>
            <p:cNvSpPr/>
            <p:nvPr/>
          </p:nvSpPr>
          <p:spPr>
            <a:xfrm>
              <a:off x="5801560" y="3259707"/>
              <a:ext cx="92407" cy="92407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79" tIns="34289" rIns="68579" bIns="34289" rtlCol="0" anchor="ctr"/>
            <a:lstStyle/>
            <a:p>
              <a:pPr algn="ctr" defTabSz="685596" rtl="0"/>
              <a:endParaRPr lang="zh-CN" altLang="en-US" sz="1400" kern="12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箭头: 右 43">
            <a:extLst>
              <a:ext uri="{FF2B5EF4-FFF2-40B4-BE49-F238E27FC236}">
                <a16:creationId xmlns:a16="http://schemas.microsoft.com/office/drawing/2014/main" xmlns="" id="{8C334BCD-6E87-457D-BED4-0BA4705788FA}"/>
              </a:ext>
            </a:extLst>
          </p:cNvPr>
          <p:cNvSpPr/>
          <p:nvPr/>
        </p:nvSpPr>
        <p:spPr>
          <a:xfrm>
            <a:off x="6273974" y="2723415"/>
            <a:ext cx="351000" cy="27287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endParaRPr lang="zh-CN" altLang="en-US" sz="1400" kern="1200">
              <a:solidFill>
                <a:prstClr val="white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96CF1E02-C91D-479A-92F8-8249B6C8B108}"/>
              </a:ext>
            </a:extLst>
          </p:cNvPr>
          <p:cNvSpPr/>
          <p:nvPr/>
        </p:nvSpPr>
        <p:spPr>
          <a:xfrm>
            <a:off x="6893092" y="2349830"/>
            <a:ext cx="995742" cy="37024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zh-CN" altLang="en-US" sz="12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汽油流量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26C68276-F172-4DE6-8794-91AE84C84106}"/>
              </a:ext>
            </a:extLst>
          </p:cNvPr>
          <p:cNvSpPr/>
          <p:nvPr/>
        </p:nvSpPr>
        <p:spPr>
          <a:xfrm>
            <a:off x="6893092" y="1304082"/>
            <a:ext cx="995742" cy="37024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zh-CN" altLang="en-US" sz="12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轻柴油流量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xmlns="" id="{29B67FB8-C8F0-4C1C-9BF6-E16133CC525D}"/>
              </a:ext>
            </a:extLst>
          </p:cNvPr>
          <p:cNvSpPr/>
          <p:nvPr/>
        </p:nvSpPr>
        <p:spPr>
          <a:xfrm>
            <a:off x="6893092" y="1831715"/>
            <a:ext cx="995742" cy="37024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zh-CN" altLang="en-US" sz="12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重柴油流量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xmlns="" id="{06C0DAB4-8C16-4CF8-92D9-53C358A7A389}"/>
              </a:ext>
            </a:extLst>
          </p:cNvPr>
          <p:cNvSpPr/>
          <p:nvPr/>
        </p:nvSpPr>
        <p:spPr>
          <a:xfrm>
            <a:off x="6874159" y="2876936"/>
            <a:ext cx="995742" cy="49670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zh-CN" altLang="en-US" sz="12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液化气流量</a:t>
            </a:r>
            <a:endParaRPr lang="en-US" altLang="zh-CN" sz="1200" kern="1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596" rtl="0"/>
            <a:r>
              <a:rPr lang="zh-CN" altLang="en-US" sz="12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干气流量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xmlns="" id="{6C0C16AE-D266-4A9F-A603-4C79F480FB1E}"/>
              </a:ext>
            </a:extLst>
          </p:cNvPr>
          <p:cNvSpPr/>
          <p:nvPr/>
        </p:nvSpPr>
        <p:spPr>
          <a:xfrm>
            <a:off x="6874159" y="3572122"/>
            <a:ext cx="1205942" cy="37024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zh-CN" altLang="en-US" sz="12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柴油馏程性质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xmlns="" id="{CDF68974-002B-4379-8A59-57B2EF106EFB}"/>
              </a:ext>
            </a:extLst>
          </p:cNvPr>
          <p:cNvSpPr/>
          <p:nvPr/>
        </p:nvSpPr>
        <p:spPr>
          <a:xfrm>
            <a:off x="6874170" y="4140842"/>
            <a:ext cx="1205941" cy="37024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zh-CN" altLang="en-US" sz="1200" kern="12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汽油馏程性质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8A4258DC-C039-4A20-B467-9BC4E80EA6E4}"/>
              </a:ext>
            </a:extLst>
          </p:cNvPr>
          <p:cNvSpPr/>
          <p:nvPr/>
        </p:nvSpPr>
        <p:spPr>
          <a:xfrm>
            <a:off x="8080100" y="1304087"/>
            <a:ext cx="743487" cy="3000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en-US" altLang="zh-CN" sz="12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5.43%</a:t>
            </a:r>
            <a:endParaRPr lang="zh-CN" altLang="en-US" sz="12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xmlns="" id="{379E8805-5BE0-418D-BD5A-88331E34EF7A}"/>
              </a:ext>
            </a:extLst>
          </p:cNvPr>
          <p:cNvSpPr/>
          <p:nvPr/>
        </p:nvSpPr>
        <p:spPr>
          <a:xfrm>
            <a:off x="8080100" y="1840033"/>
            <a:ext cx="743487" cy="3000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en-US" altLang="zh-CN" sz="12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2.23%</a:t>
            </a:r>
            <a:endParaRPr lang="zh-CN" altLang="en-US" sz="12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xmlns="" id="{7ED2F4A7-D8C2-4902-A903-1FC5AE53FE3F}"/>
              </a:ext>
            </a:extLst>
          </p:cNvPr>
          <p:cNvSpPr/>
          <p:nvPr/>
        </p:nvSpPr>
        <p:spPr>
          <a:xfrm>
            <a:off x="8080100" y="2362674"/>
            <a:ext cx="743487" cy="3000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en-US" altLang="zh-CN" sz="12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0.75%</a:t>
            </a:r>
            <a:endParaRPr lang="zh-CN" altLang="en-US" sz="12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xmlns="" id="{9B5CBE7A-8817-476C-8926-4F810BE3BF2D}"/>
              </a:ext>
            </a:extLst>
          </p:cNvPr>
          <p:cNvSpPr/>
          <p:nvPr/>
        </p:nvSpPr>
        <p:spPr>
          <a:xfrm>
            <a:off x="8080100" y="2876936"/>
            <a:ext cx="743487" cy="4967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en-US" altLang="zh-CN" sz="12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0.76%</a:t>
            </a:r>
          </a:p>
          <a:p>
            <a:pPr algn="ctr" defTabSz="685596" rtl="0"/>
            <a:r>
              <a:rPr lang="en-US" altLang="zh-CN" sz="12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1.81%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xmlns="" id="{B42EE665-8BCA-4968-A86A-7872238BC4B2}"/>
              </a:ext>
            </a:extLst>
          </p:cNvPr>
          <p:cNvSpPr/>
          <p:nvPr/>
        </p:nvSpPr>
        <p:spPr>
          <a:xfrm>
            <a:off x="8187801" y="3596493"/>
            <a:ext cx="667416" cy="3000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en-US" altLang="zh-CN" sz="12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&lt;0.5%</a:t>
            </a:r>
            <a:endParaRPr lang="zh-CN" altLang="en-US" sz="12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xmlns="" id="{EE59D2C0-8334-43AB-A9C0-7C69EEA7441C}"/>
              </a:ext>
            </a:extLst>
          </p:cNvPr>
          <p:cNvSpPr/>
          <p:nvPr/>
        </p:nvSpPr>
        <p:spPr>
          <a:xfrm>
            <a:off x="8187801" y="4159256"/>
            <a:ext cx="667416" cy="3000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r>
              <a:rPr lang="en-US" altLang="zh-CN" sz="12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&lt;1%</a:t>
            </a:r>
            <a:endParaRPr lang="zh-CN" altLang="en-US" sz="12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xmlns="" id="{03C76273-8783-48E8-A121-0EEC917380BF}"/>
              </a:ext>
            </a:extLst>
          </p:cNvPr>
          <p:cNvSpPr txBox="1"/>
          <p:nvPr/>
        </p:nvSpPr>
        <p:spPr>
          <a:xfrm>
            <a:off x="8018664" y="973206"/>
            <a:ext cx="953899" cy="288538"/>
          </a:xfrm>
          <a:prstGeom prst="rect">
            <a:avLst/>
          </a:prstGeom>
          <a:noFill/>
        </p:spPr>
        <p:txBody>
          <a:bodyPr wrap="square" lIns="68562" tIns="34289" rIns="68562" bIns="34289" rtlCol="0">
            <a:spAutoFit/>
          </a:bodyPr>
          <a:lstStyle/>
          <a:p>
            <a:pPr algn="ctr" defTabSz="685596" rtl="0"/>
            <a:r>
              <a:rPr lang="zh-CN" altLang="en-US" sz="14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平均误差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8790E54D-6E54-4DA4-9424-D719049F044E}"/>
              </a:ext>
            </a:extLst>
          </p:cNvPr>
          <p:cNvSpPr/>
          <p:nvPr/>
        </p:nvSpPr>
        <p:spPr>
          <a:xfrm>
            <a:off x="264181" y="1282099"/>
            <a:ext cx="2343288" cy="3114607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endParaRPr lang="zh-CN" altLang="en-US" sz="1400" kern="1200">
              <a:solidFill>
                <a:prstClr val="white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xmlns="" id="{A1C4AE5F-EC91-40BC-B1C2-8BE0A47C0D67}"/>
              </a:ext>
            </a:extLst>
          </p:cNvPr>
          <p:cNvSpPr/>
          <p:nvPr/>
        </p:nvSpPr>
        <p:spPr>
          <a:xfrm>
            <a:off x="6759233" y="901013"/>
            <a:ext cx="2213319" cy="3729349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endParaRPr lang="zh-CN" altLang="en-US" sz="1400" kern="1200">
              <a:solidFill>
                <a:prstClr val="white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xmlns="" id="{C5FD662F-67F8-4A08-9340-ADA4D99D1906}"/>
              </a:ext>
            </a:extLst>
          </p:cNvPr>
          <p:cNvSpPr txBox="1"/>
          <p:nvPr/>
        </p:nvSpPr>
        <p:spPr>
          <a:xfrm>
            <a:off x="742961" y="1309625"/>
            <a:ext cx="1440635" cy="288539"/>
          </a:xfrm>
          <a:prstGeom prst="rect">
            <a:avLst/>
          </a:prstGeom>
          <a:noFill/>
        </p:spPr>
        <p:txBody>
          <a:bodyPr wrap="square" lIns="68562" tIns="34289" rIns="68562" bIns="34289" rtlCol="0">
            <a:spAutoFit/>
          </a:bodyPr>
          <a:lstStyle/>
          <a:p>
            <a:pPr algn="ctr" defTabSz="685596" rtl="0"/>
            <a:r>
              <a:rPr lang="zh-CN" altLang="en-US" sz="14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数据筛选、收集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xmlns="" id="{6A0D9A93-2C8C-404B-B4A6-531E77681346}"/>
              </a:ext>
            </a:extLst>
          </p:cNvPr>
          <p:cNvSpPr txBox="1"/>
          <p:nvPr/>
        </p:nvSpPr>
        <p:spPr>
          <a:xfrm>
            <a:off x="5022676" y="1289233"/>
            <a:ext cx="1120952" cy="507830"/>
          </a:xfrm>
          <a:prstGeom prst="rect">
            <a:avLst/>
          </a:prstGeom>
          <a:noFill/>
        </p:spPr>
        <p:txBody>
          <a:bodyPr wrap="square" lIns="68562" tIns="34289" rIns="68562" bIns="34289" rtlCol="0">
            <a:spAutoFit/>
          </a:bodyPr>
          <a:lstStyle/>
          <a:p>
            <a:pPr algn="ctr" defTabSz="685596" rtl="0"/>
            <a:r>
              <a:rPr lang="en-US" altLang="zh-CN" sz="14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BP</a:t>
            </a:r>
            <a:r>
              <a:rPr lang="zh-CN" altLang="en-US" sz="14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神经网络</a:t>
            </a:r>
            <a:endParaRPr lang="en-US" altLang="zh-CN" sz="140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ctr" defTabSz="685596" rtl="0"/>
            <a:r>
              <a:rPr lang="zh-CN" altLang="en-US" sz="14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建模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xmlns="" id="{A1FB9E07-C3D6-4AE1-B9AD-9370727BFDDB}"/>
              </a:ext>
            </a:extLst>
          </p:cNvPr>
          <p:cNvSpPr txBox="1"/>
          <p:nvPr/>
        </p:nvSpPr>
        <p:spPr>
          <a:xfrm>
            <a:off x="6893092" y="973206"/>
            <a:ext cx="995742" cy="288538"/>
          </a:xfrm>
          <a:prstGeom prst="rect">
            <a:avLst/>
          </a:prstGeom>
          <a:noFill/>
        </p:spPr>
        <p:txBody>
          <a:bodyPr wrap="square" lIns="68562" tIns="34289" rIns="68562" bIns="34289" rtlCol="0">
            <a:spAutoFit/>
          </a:bodyPr>
          <a:lstStyle/>
          <a:p>
            <a:pPr algn="ctr" defTabSz="685596" rtl="0"/>
            <a:r>
              <a:rPr lang="zh-CN" altLang="en-US" sz="14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预测目标</a:t>
            </a:r>
          </a:p>
        </p:txBody>
      </p:sp>
      <p:sp>
        <p:nvSpPr>
          <p:cNvPr id="61" name="矩形 19">
            <a:extLst>
              <a:ext uri="{FF2B5EF4-FFF2-40B4-BE49-F238E27FC236}">
                <a16:creationId xmlns:a16="http://schemas.microsoft.com/office/drawing/2014/main" xmlns="" id="{8790E54D-6E54-4DA4-9424-D719049F044E}"/>
              </a:ext>
            </a:extLst>
          </p:cNvPr>
          <p:cNvSpPr/>
          <p:nvPr/>
        </p:nvSpPr>
        <p:spPr>
          <a:xfrm>
            <a:off x="3065175" y="1275950"/>
            <a:ext cx="1456831" cy="3114607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endParaRPr lang="zh-CN" altLang="en-US" sz="1400" kern="1200">
              <a:solidFill>
                <a:prstClr val="white"/>
              </a:solidFill>
            </a:endParaRPr>
          </a:p>
        </p:txBody>
      </p:sp>
      <p:sp>
        <p:nvSpPr>
          <p:cNvPr id="62" name="文本框 57">
            <a:extLst>
              <a:ext uri="{FF2B5EF4-FFF2-40B4-BE49-F238E27FC236}">
                <a16:creationId xmlns:a16="http://schemas.microsoft.com/office/drawing/2014/main" xmlns="" id="{C5FD662F-67F8-4A08-9340-ADA4D99D1906}"/>
              </a:ext>
            </a:extLst>
          </p:cNvPr>
          <p:cNvSpPr txBox="1"/>
          <p:nvPr/>
        </p:nvSpPr>
        <p:spPr>
          <a:xfrm>
            <a:off x="3347866" y="1309617"/>
            <a:ext cx="936104" cy="288538"/>
          </a:xfrm>
          <a:prstGeom prst="rect">
            <a:avLst/>
          </a:prstGeom>
          <a:noFill/>
        </p:spPr>
        <p:txBody>
          <a:bodyPr wrap="square" lIns="68562" tIns="34289" rIns="68562" bIns="34289" rtlCol="0">
            <a:spAutoFit/>
          </a:bodyPr>
          <a:lstStyle/>
          <a:p>
            <a:pPr algn="ctr" defTabSz="685596" rtl="0"/>
            <a:r>
              <a:rPr lang="zh-CN" altLang="en-US" sz="140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数据整理</a:t>
            </a:r>
          </a:p>
        </p:txBody>
      </p:sp>
      <p:sp>
        <p:nvSpPr>
          <p:cNvPr id="63" name="矩形 19">
            <a:extLst>
              <a:ext uri="{FF2B5EF4-FFF2-40B4-BE49-F238E27FC236}">
                <a16:creationId xmlns:a16="http://schemas.microsoft.com/office/drawing/2014/main" xmlns="" id="{8790E54D-6E54-4DA4-9424-D719049F044E}"/>
              </a:ext>
            </a:extLst>
          </p:cNvPr>
          <p:cNvSpPr/>
          <p:nvPr/>
        </p:nvSpPr>
        <p:spPr>
          <a:xfrm>
            <a:off x="5022676" y="1258915"/>
            <a:ext cx="1120950" cy="3114607"/>
          </a:xfrm>
          <a:prstGeom prst="rect">
            <a:avLst/>
          </a:prstGeom>
          <a:noFill/>
          <a:ln w="1905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endParaRPr lang="zh-CN" altLang="en-US" sz="1400" kern="1200">
              <a:solidFill>
                <a:prstClr val="white"/>
              </a:solidFill>
            </a:endParaRPr>
          </a:p>
        </p:txBody>
      </p:sp>
      <p:sp>
        <p:nvSpPr>
          <p:cNvPr id="64" name="箭头: 右 16">
            <a:extLst>
              <a:ext uri="{FF2B5EF4-FFF2-40B4-BE49-F238E27FC236}">
                <a16:creationId xmlns:a16="http://schemas.microsoft.com/office/drawing/2014/main" xmlns="" id="{B8CBBF9A-711B-47F8-AB71-995893C6F020}"/>
              </a:ext>
            </a:extLst>
          </p:cNvPr>
          <p:cNvSpPr/>
          <p:nvPr/>
        </p:nvSpPr>
        <p:spPr>
          <a:xfrm>
            <a:off x="2663426" y="2723850"/>
            <a:ext cx="351000" cy="27287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62" tIns="34289" rIns="68562" bIns="34289" rtlCol="0" anchor="ctr"/>
          <a:lstStyle/>
          <a:p>
            <a:pPr algn="ctr" defTabSz="685596" rtl="0"/>
            <a:endParaRPr lang="zh-CN" altLang="en-US" sz="1400" kern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753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运用辛孚</a:t>
            </a:r>
            <a:r>
              <a:rPr lang="en-US" altLang="zh-CN" dirty="0"/>
              <a:t>SP-FCC</a:t>
            </a:r>
            <a:r>
              <a:rPr lang="zh-CN" altLang="en-US" dirty="0"/>
              <a:t>优化催化裂化装置的增效点</a:t>
            </a:r>
            <a:endParaRPr lang="zh-CN" altLang="en-US" dirty="0">
              <a:sym typeface="Helvetic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pPr marL="180000">
              <a:lnSpc>
                <a:spcPct val="125000"/>
              </a:lnSpc>
            </a:pPr>
            <a:r>
              <a:rPr lang="zh-CN" altLang="en-US" sz="1800" dirty="0"/>
              <a:t>提高总液收</a:t>
            </a:r>
            <a:endParaRPr lang="en-US" altLang="zh-CN" sz="1800" dirty="0"/>
          </a:p>
          <a:p>
            <a:pPr marL="180000" indent="269969">
              <a:lnSpc>
                <a:spcPct val="125000"/>
              </a:lnSpc>
              <a:buNone/>
            </a:pPr>
            <a:r>
              <a:rPr lang="zh-CN" altLang="en-US" sz="1500" dirty="0">
                <a:solidFill>
                  <a:schemeClr val="tx1"/>
                </a:solidFill>
              </a:rPr>
              <a:t>软件针对各种工况模拟优化，寻找裂化深度最佳理论值，精确指导操作参数调节</a:t>
            </a:r>
            <a:endParaRPr lang="en-US" altLang="zh-CN" sz="1500" dirty="0">
              <a:solidFill>
                <a:schemeClr val="tx1"/>
              </a:solidFill>
            </a:endParaRPr>
          </a:p>
          <a:p>
            <a:pPr marL="180000">
              <a:lnSpc>
                <a:spcPct val="125000"/>
              </a:lnSpc>
            </a:pPr>
            <a:r>
              <a:rPr lang="zh-CN" altLang="en-US" sz="1800" dirty="0"/>
              <a:t>优化产品分布</a:t>
            </a:r>
            <a:endParaRPr lang="en-US" altLang="zh-CN" sz="1800" dirty="0"/>
          </a:p>
          <a:p>
            <a:pPr marL="180000" indent="310463">
              <a:lnSpc>
                <a:spcPct val="125000"/>
              </a:lnSpc>
              <a:buNone/>
            </a:pPr>
            <a:r>
              <a:rPr lang="zh-CN" altLang="en-US" sz="1500" dirty="0">
                <a:solidFill>
                  <a:schemeClr val="tx1"/>
                </a:solidFill>
              </a:rPr>
              <a:t>紧跟市场变化，调整汽油、柴油、液化气的比例，计算最优产品分布，利用优化软件快速指导调节操作参数</a:t>
            </a:r>
            <a:endParaRPr lang="en-US" altLang="zh-CN" sz="1500" dirty="0">
              <a:solidFill>
                <a:schemeClr val="tx1"/>
              </a:solidFill>
            </a:endParaRPr>
          </a:p>
          <a:p>
            <a:pPr marL="180000">
              <a:lnSpc>
                <a:spcPct val="125000"/>
              </a:lnSpc>
            </a:pPr>
            <a:r>
              <a:rPr lang="zh-CN" altLang="en-US" sz="1800" dirty="0"/>
              <a:t>产品质量控制</a:t>
            </a:r>
            <a:endParaRPr lang="en-US" altLang="zh-CN" sz="1800" dirty="0"/>
          </a:p>
          <a:p>
            <a:pPr marL="180000" indent="310463">
              <a:lnSpc>
                <a:spcPct val="125000"/>
              </a:lnSpc>
              <a:buNone/>
            </a:pPr>
            <a:r>
              <a:rPr lang="zh-CN" altLang="en-US" sz="1500" dirty="0">
                <a:solidFill>
                  <a:schemeClr val="tx1"/>
                </a:solidFill>
              </a:rPr>
              <a:t>产品性质计算模型与反应机理模型紧密结合，严控辛烷值、十六烷值等质量指标，提升产品价值</a:t>
            </a:r>
            <a:endParaRPr lang="en-US" altLang="zh-CN" sz="1500" dirty="0">
              <a:solidFill>
                <a:schemeClr val="tx1"/>
              </a:solidFill>
            </a:endParaRPr>
          </a:p>
          <a:p>
            <a:pPr marL="180000">
              <a:lnSpc>
                <a:spcPct val="125000"/>
              </a:lnSpc>
            </a:pPr>
            <a:r>
              <a:rPr lang="zh-CN" altLang="en-US" sz="1800" dirty="0"/>
              <a:t>提升装置操作优化率（</a:t>
            </a:r>
            <a:r>
              <a:rPr lang="en-US" altLang="zh-CN" sz="1800" dirty="0"/>
              <a:t>RTO</a:t>
            </a:r>
            <a:r>
              <a:rPr lang="zh-CN" altLang="en-US" sz="1800" dirty="0"/>
              <a:t>策略）</a:t>
            </a:r>
            <a:endParaRPr lang="en-US" altLang="zh-CN" sz="1800" dirty="0"/>
          </a:p>
          <a:p>
            <a:pPr marL="180000" indent="269969">
              <a:lnSpc>
                <a:spcPct val="125000"/>
              </a:lnSpc>
              <a:buNone/>
            </a:pPr>
            <a:r>
              <a:rPr lang="zh-CN" altLang="en-US" sz="1500" dirty="0">
                <a:solidFill>
                  <a:schemeClr val="tx1"/>
                </a:solidFill>
              </a:rPr>
              <a:t>紧跟原料变化，实时计算最佳操作参数，避免长期固定反应温度等操作参数带来的价值损失</a:t>
            </a:r>
            <a:endParaRPr lang="en-US" altLang="zh-CN" sz="1500" dirty="0">
              <a:solidFill>
                <a:schemeClr val="tx1"/>
              </a:solidFill>
            </a:endParaRPr>
          </a:p>
          <a:p>
            <a:pPr marL="180000">
              <a:lnSpc>
                <a:spcPct val="125000"/>
              </a:lnSpc>
            </a:pPr>
            <a:r>
              <a:rPr lang="zh-CN" altLang="en-US" sz="1800" dirty="0"/>
              <a:t>分子信息指导下游精细分离与加工</a:t>
            </a:r>
            <a:endParaRPr lang="en-US" altLang="zh-CN" sz="1800" dirty="0"/>
          </a:p>
          <a:p>
            <a:pPr marL="180000" indent="269969">
              <a:lnSpc>
                <a:spcPct val="125000"/>
              </a:lnSpc>
              <a:buNone/>
            </a:pPr>
            <a:r>
              <a:rPr lang="zh-CN" altLang="en-US" sz="1500" dirty="0">
                <a:solidFill>
                  <a:schemeClr val="tx1"/>
                </a:solidFill>
              </a:rPr>
              <a:t>详细的产物分子信息</a:t>
            </a:r>
            <a:r>
              <a:rPr lang="zh-CN" altLang="en-US" sz="1600" dirty="0">
                <a:solidFill>
                  <a:schemeClr val="tx1"/>
                </a:solidFill>
              </a:rPr>
              <a:t>可以为下游精细分离与加工提供理论依据，提升全厂效益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18000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83104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运用</a:t>
            </a:r>
            <a:r>
              <a:rPr lang="en-US" altLang="zh-CN" dirty="0"/>
              <a:t>SP-FCC</a:t>
            </a:r>
            <a:r>
              <a:rPr lang="zh-CN" altLang="en-US" dirty="0"/>
              <a:t>优化催化裂化装置案例</a:t>
            </a:r>
            <a:r>
              <a:rPr lang="en-US" altLang="zh-CN" dirty="0"/>
              <a:t>——</a:t>
            </a:r>
            <a:r>
              <a:rPr lang="zh-CN" altLang="en-US" dirty="0"/>
              <a:t>最佳操作温度的选择</a:t>
            </a:r>
            <a:endParaRPr lang="zh-CN" altLang="en-US" dirty="0">
              <a:sym typeface="Helvetic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310258" y="1243020"/>
            <a:ext cx="2478379" cy="348614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1500" dirty="0"/>
          </a:p>
          <a:p>
            <a:r>
              <a:rPr lang="zh-CN" altLang="en-US" sz="1500" dirty="0"/>
              <a:t>汽油收率最佳：</a:t>
            </a:r>
            <a:r>
              <a:rPr lang="en-US" altLang="zh-CN" sz="1500" dirty="0"/>
              <a:t>505</a:t>
            </a:r>
            <a:r>
              <a:rPr lang="zh-CN" altLang="en-US" sz="1500" dirty="0"/>
              <a:t>℃</a:t>
            </a:r>
            <a:endParaRPr lang="en-US" altLang="zh-CN" sz="1500" dirty="0"/>
          </a:p>
          <a:p>
            <a:endParaRPr lang="en-US" altLang="zh-CN" sz="1500" dirty="0"/>
          </a:p>
          <a:p>
            <a:endParaRPr lang="en-US" altLang="zh-CN" sz="1500" dirty="0"/>
          </a:p>
          <a:p>
            <a:r>
              <a:rPr lang="zh-CN" altLang="en-US" sz="1500" dirty="0"/>
              <a:t>总液收最佳：</a:t>
            </a:r>
            <a:r>
              <a:rPr lang="en-US" altLang="zh-CN" sz="1500" dirty="0"/>
              <a:t>510</a:t>
            </a:r>
            <a:r>
              <a:rPr lang="zh-CN" altLang="en-US" sz="1500" dirty="0"/>
              <a:t>℃</a:t>
            </a:r>
            <a:endParaRPr lang="en-US" altLang="zh-CN" sz="1500" dirty="0"/>
          </a:p>
          <a:p>
            <a:endParaRPr lang="en-US" altLang="zh-CN" sz="1500" dirty="0"/>
          </a:p>
          <a:p>
            <a:endParaRPr lang="en-US" altLang="zh-CN" sz="1500" dirty="0"/>
          </a:p>
          <a:p>
            <a:r>
              <a:rPr lang="zh-CN" altLang="en-US" sz="1500" dirty="0"/>
              <a:t>柴汽比最低：</a:t>
            </a:r>
            <a:r>
              <a:rPr lang="en-US" altLang="zh-CN" sz="1500" dirty="0"/>
              <a:t>510</a:t>
            </a:r>
            <a:r>
              <a:rPr lang="zh-CN" altLang="en-US" sz="1500" dirty="0"/>
              <a:t>℃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24" y="1442373"/>
            <a:ext cx="3386251" cy="25462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262" y="1482799"/>
            <a:ext cx="3386251" cy="254625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10254" y="885884"/>
            <a:ext cx="3793346" cy="300083"/>
          </a:xfrm>
          <a:prstGeom prst="rect">
            <a:avLst/>
          </a:prstGeom>
        </p:spPr>
        <p:txBody>
          <a:bodyPr wrap="none" lIns="68573" tIns="34289" rIns="68573" bIns="34289">
            <a:spAutoFit/>
          </a:bodyPr>
          <a:lstStyle/>
          <a:p>
            <a:pPr algn="l" defTabSz="685715" rtl="0"/>
            <a:r>
              <a:rPr lang="zh-CN" altLang="en-US" sz="1500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改变反应温度，模拟不同温度下的产物分布</a:t>
            </a:r>
            <a:endParaRPr lang="en-US" altLang="zh-CN" sz="1500" kern="12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60412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xmlns="" id="{3C744006-6713-4657-BFEE-29CE51BDD5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atinLnBrk="1" hangingPunct="0">
              <a:spcBef>
                <a:spcPts val="0"/>
              </a:spcBef>
            </a:pPr>
            <a:r>
              <a:rPr lang="en-US" altLang="zh-CN" dirty="0"/>
              <a:t>SP-FCC</a:t>
            </a:r>
            <a:r>
              <a:rPr lang="zh-CN" altLang="en-US" dirty="0"/>
              <a:t>装置优化增效案例</a:t>
            </a:r>
            <a:endParaRPr lang="zh-CN" altLang="en-US" dirty="0">
              <a:sym typeface="Helvetica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xmlns="" id="{52B3838E-E170-492F-BF40-7E0840F46F4D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966932" y="1286107"/>
            <a:ext cx="7206218" cy="985847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450"/>
              </a:spcBef>
            </a:pPr>
            <a:r>
              <a:rPr lang="zh-CN" altLang="en-US" sz="1500" dirty="0"/>
              <a:t>挑选</a:t>
            </a:r>
            <a:r>
              <a:rPr lang="en-US" altLang="zh-CN" sz="1500" dirty="0"/>
              <a:t>200</a:t>
            </a:r>
            <a:r>
              <a:rPr lang="zh-CN" altLang="en-US" sz="1500" dirty="0"/>
              <a:t>组工况测试，以汽油收率最佳为目标，计算出优化后的汽油收率及相应的操作参数，经预测模型验证，超过</a:t>
            </a:r>
            <a:r>
              <a:rPr lang="en-US" altLang="zh-CN" sz="1500" dirty="0"/>
              <a:t>90%</a:t>
            </a:r>
            <a:r>
              <a:rPr lang="zh-CN" altLang="en-US" sz="1500" dirty="0"/>
              <a:t>（</a:t>
            </a:r>
            <a:r>
              <a:rPr lang="en-US" altLang="zh-CN" sz="1500" dirty="0"/>
              <a:t> 186</a:t>
            </a:r>
            <a:r>
              <a:rPr lang="zh-CN" altLang="en-US" sz="1500" dirty="0"/>
              <a:t>组）的工况存在优化空间</a:t>
            </a:r>
            <a:endParaRPr lang="en-US" altLang="zh-CN" sz="15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2BD0BDAF-709B-4AFC-9EF5-640104E26105}"/>
              </a:ext>
            </a:extLst>
          </p:cNvPr>
          <p:cNvSpPr txBox="1"/>
          <p:nvPr/>
        </p:nvSpPr>
        <p:spPr>
          <a:xfrm>
            <a:off x="355203" y="771550"/>
            <a:ext cx="3916455" cy="3770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algn="l" defTabSz="685800" rtl="0" latinLnBrk="1" hangingPunct="0">
              <a:defRPr/>
            </a:pPr>
            <a:r>
              <a:rPr lang="zh-CN" altLang="en-US" sz="2000" kern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基于历史案例库匹配优化结果展示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56784783-E33E-4288-8433-DD1A3C4F52A4}"/>
              </a:ext>
            </a:extLst>
          </p:cNvPr>
          <p:cNvSpPr txBox="1"/>
          <p:nvPr/>
        </p:nvSpPr>
        <p:spPr>
          <a:xfrm>
            <a:off x="1577614" y="3952944"/>
            <a:ext cx="2162770" cy="300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algn="l" defTabSz="685800" rtl="0" latinLnBrk="1" hangingPunct="0">
              <a:defRPr/>
            </a:pPr>
            <a:r>
              <a:rPr lang="zh-CN" altLang="en-US" sz="15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汽油平均收率增加</a:t>
            </a:r>
            <a:r>
              <a:rPr lang="en-US" altLang="zh-CN" sz="15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1.43%</a:t>
            </a:r>
            <a:endParaRPr lang="zh-CN" altLang="en-US" sz="15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4AFF186C-7059-48F6-9664-16A7AC007CE3}"/>
              </a:ext>
            </a:extLst>
          </p:cNvPr>
          <p:cNvSpPr txBox="1"/>
          <p:nvPr/>
        </p:nvSpPr>
        <p:spPr>
          <a:xfrm>
            <a:off x="5376264" y="3940191"/>
            <a:ext cx="2162770" cy="30008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algn="l" defTabSz="685800" rtl="0" latinLnBrk="1" hangingPunct="0">
              <a:defRPr/>
            </a:pPr>
            <a:r>
              <a: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油浆</a:t>
            </a:r>
            <a:r>
              <a:rPr lang="zh-CN" altLang="en-US" sz="15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平均收率下降</a:t>
            </a:r>
            <a:r>
              <a:rPr lang="en-US" altLang="zh-CN" sz="1500" kern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1.52%</a:t>
            </a:r>
            <a:endParaRPr lang="zh-CN" altLang="en-US" sz="1500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xmlns="" id="{BA0547F4-CAF4-4B8D-A44A-5B5E9D5AECE1}"/>
              </a:ext>
            </a:extLst>
          </p:cNvPr>
          <p:cNvGraphicFramePr>
            <a:graphicFrameLocks/>
          </p:cNvGraphicFramePr>
          <p:nvPr/>
        </p:nvGraphicFramePr>
        <p:xfrm>
          <a:off x="4744150" y="1953113"/>
          <a:ext cx="34290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xmlns="" id="{D0EAC8D9-B282-4B60-9DB4-10D858F111E2}"/>
              </a:ext>
            </a:extLst>
          </p:cNvPr>
          <p:cNvGraphicFramePr>
            <a:graphicFrameLocks/>
          </p:cNvGraphicFramePr>
          <p:nvPr/>
        </p:nvGraphicFramePr>
        <p:xfrm>
          <a:off x="966932" y="1953113"/>
          <a:ext cx="3429000" cy="2057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518320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FCC</a:t>
            </a:r>
            <a:r>
              <a:rPr lang="zh-CN" altLang="en-US" dirty="0"/>
              <a:t>装置优化汽油收率效益测算案例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9257" y="887029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优化前后产物收率变化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477483" y="964900"/>
          <a:ext cx="3982307" cy="2350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598">
                  <a:extLst>
                    <a:ext uri="{9D8B030D-6E8A-4147-A177-3AD203B41FA5}">
                      <a16:colId xmlns:a16="http://schemas.microsoft.com/office/drawing/2014/main" xmlns="" val="487239321"/>
                    </a:ext>
                  </a:extLst>
                </a:gridCol>
                <a:gridCol w="913618">
                  <a:extLst>
                    <a:ext uri="{9D8B030D-6E8A-4147-A177-3AD203B41FA5}">
                      <a16:colId xmlns:a16="http://schemas.microsoft.com/office/drawing/2014/main" xmlns="" val="3600932287"/>
                    </a:ext>
                  </a:extLst>
                </a:gridCol>
                <a:gridCol w="1047867">
                  <a:extLst>
                    <a:ext uri="{9D8B030D-6E8A-4147-A177-3AD203B41FA5}">
                      <a16:colId xmlns:a16="http://schemas.microsoft.com/office/drawing/2014/main" xmlns="" val="3925534465"/>
                    </a:ext>
                  </a:extLst>
                </a:gridCol>
                <a:gridCol w="1104224">
                  <a:extLst>
                    <a:ext uri="{9D8B030D-6E8A-4147-A177-3AD203B41FA5}">
                      <a16:colId xmlns:a16="http://schemas.microsoft.com/office/drawing/2014/main" xmlns="" val="2071590893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物流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收率变化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平均价格</a:t>
                      </a:r>
                      <a:endParaRPr lang="en-US" altLang="zh-CN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（元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吨）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平均利润</a:t>
                      </a:r>
                      <a:endParaRPr lang="en-US" altLang="zh-CN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（元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吨）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83742198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原料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1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---</a:t>
                      </a:r>
                      <a:endParaRPr lang="zh-CN" altLang="en-US" sz="11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---</a:t>
                      </a:r>
                      <a:endParaRPr lang="zh-CN" altLang="en-US" sz="11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19357264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干气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+0.03%</a:t>
                      </a:r>
                      <a:endParaRPr lang="zh-CN" altLang="en-US" sz="11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2000</a:t>
                      </a:r>
                      <a:endParaRPr lang="zh-CN" altLang="en-US" sz="11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200</a:t>
                      </a:r>
                      <a:endParaRPr lang="zh-CN" altLang="en-US" sz="11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6833796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液化气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+0.14%</a:t>
                      </a:r>
                      <a:endParaRPr lang="zh-CN" altLang="en-US" sz="11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3500</a:t>
                      </a:r>
                      <a:endParaRPr lang="zh-CN" altLang="en-US" sz="11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350</a:t>
                      </a:r>
                      <a:endParaRPr lang="zh-CN" altLang="en-US" sz="11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63324854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催化汽油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+1.43%</a:t>
                      </a:r>
                      <a:endParaRPr lang="zh-CN" altLang="en-US" sz="11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5000</a:t>
                      </a:r>
                      <a:endParaRPr lang="zh-CN" altLang="en-US" sz="11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500</a:t>
                      </a:r>
                      <a:endParaRPr lang="zh-CN" altLang="en-US" sz="11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61691913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催化柴油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-0.10%</a:t>
                      </a:r>
                      <a:endParaRPr lang="zh-CN" altLang="en-US" sz="11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4000</a:t>
                      </a:r>
                      <a:endParaRPr lang="zh-CN" altLang="en-US" sz="11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400</a:t>
                      </a:r>
                      <a:endParaRPr lang="zh-CN" altLang="en-US" sz="11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68560438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油浆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-1.52%</a:t>
                      </a:r>
                      <a:endParaRPr lang="zh-CN" altLang="en-US" sz="11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2500</a:t>
                      </a:r>
                      <a:endParaRPr lang="zh-CN" altLang="en-US" sz="11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250</a:t>
                      </a:r>
                      <a:endParaRPr lang="zh-CN" altLang="en-US" sz="11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166347017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焦炭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+0.02%</a:t>
                      </a:r>
                      <a:endParaRPr lang="zh-CN" altLang="en-US" sz="11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1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Arial" panose="020B0604020202020204" pitchFamily="34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---</a:t>
                      </a:r>
                      <a:endParaRPr lang="zh-CN" altLang="en-US" sz="1100" dirty="0"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4243984916"/>
                  </a:ext>
                </a:extLst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89257" y="1560174"/>
            <a:ext cx="38189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以某石化企业</a:t>
            </a:r>
            <a:r>
              <a:rPr lang="en-US" altLang="zh-CN" sz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万吨</a:t>
            </a:r>
            <a:r>
              <a:rPr lang="en-US" altLang="zh-CN" sz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年重油催化裂化装置为例，能耗参照国标对能耗的规定，加工重质原料油的能耗应小于</a:t>
            </a:r>
            <a:r>
              <a:rPr lang="en-US" altLang="zh-CN" sz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</a:t>
            </a:r>
            <a:r>
              <a:rPr lang="zh-CN" altLang="en-US" sz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千克标准油每吨。收率增加的产品乘以</a:t>
            </a:r>
            <a:r>
              <a:rPr lang="en-US" altLang="zh-CN" sz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0.085</a:t>
            </a:r>
            <a:r>
              <a:rPr lang="zh-CN" altLang="en-US" sz="12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的能耗系数；焦炭经再生器处理后为装置提供能量。</a:t>
            </a:r>
          </a:p>
        </p:txBody>
      </p:sp>
      <p:sp>
        <p:nvSpPr>
          <p:cNvPr id="7" name="矩形 6"/>
          <p:cNvSpPr/>
          <p:nvPr/>
        </p:nvSpPr>
        <p:spPr>
          <a:xfrm>
            <a:off x="210058" y="3443647"/>
            <a:ext cx="86196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 hangingPunct="0">
              <a:lnSpc>
                <a:spcPct val="150000"/>
              </a:lnSpc>
            </a:pPr>
            <a:r>
              <a: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利润变化</a:t>
            </a:r>
            <a:r>
              <a:rPr lang="en-US" altLang="zh-CN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=Σ(</a:t>
            </a:r>
            <a:r>
              <a: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原料产量</a:t>
            </a:r>
            <a:r>
              <a:rPr lang="en-US" altLang="zh-CN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收率变化</a:t>
            </a:r>
            <a:r>
              <a:rPr lang="en-US" altLang="zh-CN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 </a:t>
            </a:r>
            <a:r>
              <a: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利润</a:t>
            </a:r>
            <a:r>
              <a:rPr lang="en-US" altLang="zh-CN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 </a:t>
            </a:r>
            <a:r>
              <a:rPr lang="zh-CN" altLang="en-US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能耗系数</a:t>
            </a:r>
            <a:r>
              <a:rPr lang="en-US" altLang="zh-CN" sz="15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latinLnBrk="1" hangingPunct="0">
              <a:lnSpc>
                <a:spcPct val="150000"/>
              </a:lnSpc>
            </a:pPr>
            <a:r>
              <a:rPr lang="en-US" altLang="zh-CN" sz="15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300</a:t>
            </a:r>
            <a:r>
              <a:rPr lang="zh-CN" altLang="en-US" sz="15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sz="15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</a:t>
            </a:r>
            <a:r>
              <a:rPr lang="zh-CN" altLang="en-US" sz="15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5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0.03% ×200 ×</a:t>
            </a:r>
            <a:r>
              <a:rPr lang="zh-CN" altLang="en-US" sz="15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5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1-0.085</a:t>
            </a:r>
            <a:r>
              <a:rPr lang="zh-CN" altLang="en-US" sz="15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5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+0.14% ×350 ×</a:t>
            </a:r>
            <a:r>
              <a:rPr lang="zh-CN" altLang="en-US" sz="15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5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1-0.085</a:t>
            </a:r>
            <a:r>
              <a:rPr lang="zh-CN" altLang="en-US" sz="15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5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+ 1.43% ×500 ×</a:t>
            </a:r>
            <a:r>
              <a:rPr lang="zh-CN" altLang="en-US" sz="15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5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1-0.085</a:t>
            </a:r>
            <a:r>
              <a:rPr lang="zh-CN" altLang="en-US" sz="15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5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- 0.10% ×400- 1.52% ×250</a:t>
            </a:r>
            <a:r>
              <a:rPr lang="zh-CN" altLang="en-US" sz="1500" dirty="0" smtClean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853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11564976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</a:t>
            </a:r>
            <a:r>
              <a:rPr lang="zh-CN" altLang="en-US" dirty="0" smtClean="0"/>
              <a:t>孚流程模</a:t>
            </a:r>
            <a:r>
              <a:rPr lang="zh-CN" altLang="en-US" dirty="0"/>
              <a:t>拟与优化</a:t>
            </a:r>
            <a:r>
              <a:rPr lang="en-US" altLang="zh-CN" dirty="0"/>
              <a:t>——</a:t>
            </a:r>
            <a:r>
              <a:rPr lang="zh-CN" altLang="en-US" dirty="0"/>
              <a:t>应用案例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467545" y="771551"/>
            <a:ext cx="5688632" cy="4032448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dirty="0"/>
              <a:t>山东京博石化</a:t>
            </a:r>
            <a:endParaRPr lang="en-US" altLang="zh-CN" sz="1600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en-US" altLang="zh-CN" sz="1400" dirty="0"/>
              <a:t>70</a:t>
            </a:r>
            <a:r>
              <a:rPr lang="zh-CN" altLang="en-US" sz="1400" dirty="0"/>
              <a:t>万吨</a:t>
            </a:r>
            <a:r>
              <a:rPr lang="en-US" altLang="zh-CN" sz="1400" dirty="0"/>
              <a:t>/</a:t>
            </a:r>
            <a:r>
              <a:rPr lang="zh-CN" altLang="en-US" sz="1400" dirty="0"/>
              <a:t>年催柴加氢改质装置</a:t>
            </a:r>
            <a:endParaRPr lang="en-US" altLang="zh-CN" sz="1400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en-US" altLang="zh-CN" sz="1400" dirty="0"/>
              <a:t>160</a:t>
            </a:r>
            <a:r>
              <a:rPr lang="zh-CN" altLang="en-US" sz="1400" dirty="0"/>
              <a:t>万吨</a:t>
            </a:r>
            <a:r>
              <a:rPr lang="en-US" altLang="zh-CN" sz="1400" dirty="0"/>
              <a:t>/</a:t>
            </a:r>
            <a:r>
              <a:rPr lang="zh-CN" altLang="en-US" sz="1400" dirty="0"/>
              <a:t>年蜡油加氢裂化装置</a:t>
            </a:r>
            <a:endParaRPr lang="en-US" altLang="zh-CN" sz="1400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en-US" altLang="zh-CN" sz="1400" dirty="0"/>
              <a:t>90</a:t>
            </a:r>
            <a:r>
              <a:rPr lang="zh-CN" altLang="en-US" sz="1400" dirty="0"/>
              <a:t>万吨</a:t>
            </a:r>
            <a:r>
              <a:rPr lang="en-US" altLang="zh-CN" sz="1400" dirty="0"/>
              <a:t>/</a:t>
            </a:r>
            <a:r>
              <a:rPr lang="zh-CN" altLang="en-US" sz="1400" dirty="0"/>
              <a:t>年汽油加氢装置</a:t>
            </a:r>
            <a:endParaRPr lang="en-US" altLang="zh-CN" sz="1400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en-US" altLang="zh-CN" sz="1400" dirty="0"/>
              <a:t>70</a:t>
            </a:r>
            <a:r>
              <a:rPr lang="zh-CN" altLang="en-US" sz="1400" dirty="0"/>
              <a:t>万吨</a:t>
            </a:r>
            <a:r>
              <a:rPr lang="en-US" altLang="zh-CN" sz="1400" dirty="0"/>
              <a:t>/</a:t>
            </a:r>
            <a:r>
              <a:rPr lang="zh-CN" altLang="en-US" sz="1400" dirty="0"/>
              <a:t>年连续重整装置</a:t>
            </a:r>
            <a:endParaRPr lang="en-US" altLang="zh-CN" sz="1400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en-US" altLang="zh-CN" sz="1400" dirty="0"/>
              <a:t>170</a:t>
            </a:r>
            <a:r>
              <a:rPr lang="zh-CN" altLang="en-US" sz="1400" dirty="0"/>
              <a:t>万吨</a:t>
            </a:r>
            <a:r>
              <a:rPr lang="en-US" altLang="zh-CN" sz="1400" dirty="0"/>
              <a:t>/</a:t>
            </a:r>
            <a:r>
              <a:rPr lang="zh-CN" altLang="en-US" sz="1400" dirty="0"/>
              <a:t>年催化裂化装置</a:t>
            </a:r>
            <a:endParaRPr lang="en-US" altLang="zh-CN" sz="1400" dirty="0"/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dirty="0"/>
              <a:t>九江石化</a:t>
            </a:r>
            <a:endParaRPr lang="en-US" altLang="zh-CN" sz="1600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en-US" altLang="zh-CN" sz="1400" dirty="0"/>
              <a:t>500</a:t>
            </a:r>
            <a:r>
              <a:rPr lang="zh-CN" altLang="en-US" sz="1400" dirty="0"/>
              <a:t>万吨</a:t>
            </a:r>
            <a:r>
              <a:rPr lang="en-US" altLang="zh-CN" sz="1400" dirty="0"/>
              <a:t>/</a:t>
            </a:r>
            <a:r>
              <a:rPr lang="zh-CN" altLang="en-US" sz="1400" dirty="0"/>
              <a:t>年常减压装置</a:t>
            </a:r>
            <a:endParaRPr lang="en-US" altLang="zh-CN" sz="1400" dirty="0"/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dirty="0"/>
              <a:t>兰州石化</a:t>
            </a:r>
            <a:endParaRPr lang="en-US" altLang="zh-CN" sz="1600" dirty="0"/>
          </a:p>
          <a:p>
            <a:pPr lvl="1">
              <a:lnSpc>
                <a:spcPct val="125000"/>
              </a:lnSpc>
              <a:spcBef>
                <a:spcPts val="600"/>
              </a:spcBef>
            </a:pPr>
            <a:r>
              <a:rPr lang="en-US" altLang="zh-CN" sz="1400" dirty="0"/>
              <a:t>300</a:t>
            </a:r>
            <a:r>
              <a:rPr lang="zh-CN" altLang="en-US" sz="1400" dirty="0"/>
              <a:t>万吨重油催化裂化装置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37289406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技术奖项（一）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8613"/>
            <a:ext cx="3024336" cy="3999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473" y="1708106"/>
            <a:ext cx="5240965" cy="226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698473" y="2475440"/>
            <a:ext cx="5240965" cy="408609"/>
          </a:xfrm>
          <a:prstGeom prst="roundRect">
            <a:avLst/>
          </a:prstGeom>
          <a:noFill/>
          <a:ln w="25400" cap="flat">
            <a:solidFill>
              <a:srgbClr val="FF0000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4" tIns="45714" rIns="45714" bIns="45714" numCol="1" spcCol="38096" rtlCol="0" anchor="ctr">
            <a:spAutoFit/>
          </a:bodyPr>
          <a:lstStyle/>
          <a:p>
            <a:pPr algn="l" defTabSz="914310" rtl="0" latinLnBrk="1" hangingPunct="0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31330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1.jpeg"/>
          <p:cNvPicPr/>
          <p:nvPr/>
        </p:nvPicPr>
        <p:blipFill rotWithShape="1">
          <a:blip r:embed="rId3"/>
          <a:srcRect r="-145" b="15761"/>
          <a:stretch/>
        </p:blipFill>
        <p:spPr>
          <a:xfrm>
            <a:off x="-10777" y="2"/>
            <a:ext cx="9191289" cy="5153025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-9525" y="-9525"/>
            <a:ext cx="9190800" cy="5151600"/>
          </a:xfrm>
          <a:prstGeom prst="rect">
            <a:avLst/>
          </a:prstGeom>
          <a:solidFill>
            <a:srgbClr val="30258C">
              <a:alpha val="51529"/>
            </a:srgb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4" name="Shape 84"/>
          <p:cNvSpPr/>
          <p:nvPr/>
        </p:nvSpPr>
        <p:spPr>
          <a:xfrm>
            <a:off x="3817116" y="-2"/>
            <a:ext cx="1402781" cy="593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0" y="0"/>
                </a:moveTo>
                <a:lnTo>
                  <a:pt x="21600" y="0"/>
                </a:lnTo>
                <a:cubicBezTo>
                  <a:pt x="21563" y="344"/>
                  <a:pt x="21499" y="661"/>
                  <a:pt x="21421" y="957"/>
                </a:cubicBezTo>
                <a:lnTo>
                  <a:pt x="17032" y="19108"/>
                </a:lnTo>
                <a:cubicBezTo>
                  <a:pt x="16849" y="19831"/>
                  <a:pt x="16593" y="20458"/>
                  <a:pt x="16266" y="20915"/>
                </a:cubicBezTo>
                <a:cubicBezTo>
                  <a:pt x="15923" y="21391"/>
                  <a:pt x="15548" y="21600"/>
                  <a:pt x="15173" y="21581"/>
                </a:cubicBezTo>
                <a:lnTo>
                  <a:pt x="6378" y="21581"/>
                </a:lnTo>
                <a:cubicBezTo>
                  <a:pt x="6027" y="21581"/>
                  <a:pt x="5660" y="21372"/>
                  <a:pt x="5333" y="20915"/>
                </a:cubicBezTo>
                <a:cubicBezTo>
                  <a:pt x="5006" y="20458"/>
                  <a:pt x="4742" y="19831"/>
                  <a:pt x="4567" y="19089"/>
                </a:cubicBezTo>
                <a:lnTo>
                  <a:pt x="153" y="862"/>
                </a:ln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84362" y="66071"/>
            <a:ext cx="881597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ctr" rtl="0" latinLnBrk="1" hangingPunct="0"/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71800" y="843558"/>
            <a:ext cx="3816424" cy="3748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indent="-285750" algn="l" rtl="0" latinLnBrk="1" hangingPunct="0">
              <a:lnSpc>
                <a:spcPct val="180000"/>
              </a:lnSpc>
              <a:buClr>
                <a:srgbClr val="4BACC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辛孚分子炼油技术体系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F7964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原油快评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F7964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流程模拟系统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F7964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油调和系统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F7964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</a:t>
            </a: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品移动和汽柴油调和系统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4BACC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</a:t>
            </a: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孚业绩</a:t>
            </a:r>
            <a:endParaRPr lang="zh-CN" altLang="en-US" sz="2200" b="1" dirty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11760" y="2768724"/>
            <a:ext cx="4608512" cy="576064"/>
          </a:xfrm>
          <a:prstGeom prst="roundRect">
            <a:avLst/>
          </a:prstGeom>
          <a:noFill/>
          <a:ln w="38100" cap="flat">
            <a:solidFill>
              <a:schemeClr val="accent6">
                <a:lumMod val="75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l" rtl="0" latinLnBrk="1" hangingPunct="0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522115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目前常见原油调合系统的不足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="" xmlns:a16="http://schemas.microsoft.com/office/drawing/2014/main" id="{1200A993-FB11-4F33-AFE0-E16F7A82FD48}"/>
              </a:ext>
            </a:extLst>
          </p:cNvPr>
          <p:cNvSpPr txBox="1">
            <a:spLocks noChangeArrowheads="1"/>
          </p:cNvSpPr>
          <p:nvPr/>
        </p:nvSpPr>
        <p:spPr>
          <a:xfrm>
            <a:off x="578368" y="629892"/>
            <a:ext cx="8098088" cy="4174106"/>
          </a:xfrm>
          <a:prstGeom prst="rect">
            <a:avLst/>
          </a:prstGeom>
        </p:spPr>
        <p:txBody>
          <a:bodyPr lIns="68580" tIns="34290" rIns="68580" bIns="3429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spcBef>
                <a:spcPts val="450"/>
              </a:spcBef>
              <a:defRPr/>
            </a:pPr>
            <a:r>
              <a:rPr lang="zh-CN" altLang="en-US" sz="17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未考虑非线性混合效应</a:t>
            </a:r>
            <a:endParaRPr lang="en-US" altLang="zh-CN" sz="17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spcBef>
                <a:spcPts val="450"/>
              </a:spcBef>
              <a:buFont typeface="微软雅黑" panose="020B0503020204020204" pitchFamily="34" charset="-122"/>
              <a:buChar char="–"/>
              <a:defRPr/>
            </a:pPr>
            <a:r>
              <a:rPr lang="zh-CN" altLang="en-US" sz="14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Calibri"/>
              </a:rPr>
              <a:t>基</a:t>
            </a:r>
            <a:r>
              <a:rPr lang="zh-CN" altLang="en-US" sz="14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Calibri"/>
              </a:rPr>
              <a:t>于简单的线性加和，缺乏对原油混合效应的计算模型（如收率受混合效应的影响等）；</a:t>
            </a:r>
            <a:endParaRPr lang="en-US" altLang="zh-CN" sz="1400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  <a:p>
            <a:pPr>
              <a:lnSpc>
                <a:spcPct val="200000"/>
              </a:lnSpc>
              <a:spcBef>
                <a:spcPts val="450"/>
              </a:spcBef>
              <a:defRPr/>
            </a:pPr>
            <a:r>
              <a:rPr lang="zh-CN" altLang="en-US" sz="1700" dirty="0" smtClean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“比例优化”模块得出的优</a:t>
            </a:r>
            <a:r>
              <a:rPr lang="zh-CN" altLang="en-US" sz="17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化配方多为次优解</a:t>
            </a:r>
            <a:endParaRPr lang="en-US" altLang="zh-CN" sz="17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spcBef>
                <a:spcPts val="450"/>
              </a:spcBef>
              <a:buFont typeface="微软雅黑" panose="020B0503020204020204" pitchFamily="34" charset="-122"/>
              <a:buChar char="–"/>
              <a:defRPr/>
            </a:pPr>
            <a:r>
              <a:rPr lang="zh-CN" altLang="en-US" sz="14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Calibri"/>
              </a:rPr>
              <a:t>传统原油调和模型得到的“优化配方”往往是次优化配方，如果不考虑混合效应，无法实现真正意义的配方优化；</a:t>
            </a:r>
            <a:endParaRPr lang="en-US" altLang="zh-CN" sz="1400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  <a:p>
            <a:pPr>
              <a:lnSpc>
                <a:spcPct val="200000"/>
              </a:lnSpc>
              <a:spcBef>
                <a:spcPts val="450"/>
              </a:spcBef>
              <a:defRPr/>
            </a:pPr>
            <a:r>
              <a:rPr lang="zh-CN" altLang="en-US" sz="1700" dirty="0" smtClean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后台原</a:t>
            </a:r>
            <a:r>
              <a:rPr lang="zh-CN" altLang="en-US" sz="17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油数据库不完善</a:t>
            </a:r>
            <a:endParaRPr lang="en-US" altLang="zh-CN" sz="17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200000"/>
              </a:lnSpc>
              <a:spcBef>
                <a:spcPts val="450"/>
              </a:spcBef>
              <a:buFont typeface="微软雅黑" panose="020B0503020204020204" pitchFamily="34" charset="-122"/>
              <a:buChar char="–"/>
              <a:defRPr/>
            </a:pPr>
            <a:r>
              <a:rPr lang="zh-CN" altLang="en-US" sz="14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Calibri"/>
              </a:rPr>
              <a:t>缺乏准确的原油数据库，所使用的原油数据库年份偏</a:t>
            </a:r>
            <a:r>
              <a:rPr lang="zh-CN" altLang="en-US" sz="14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Calibri"/>
              </a:rPr>
              <a:t>旧、原</a:t>
            </a:r>
            <a:r>
              <a:rPr lang="zh-CN" altLang="en-US" sz="14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Calibri"/>
              </a:rPr>
              <a:t>油数</a:t>
            </a:r>
            <a:r>
              <a:rPr lang="zh-CN" altLang="en-US" sz="14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Calibri"/>
              </a:rPr>
              <a:t>据不全；</a:t>
            </a:r>
            <a:endParaRPr lang="en-US" altLang="zh-CN" sz="1400" dirty="0" smtClean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  <a:p>
            <a:pPr lvl="1">
              <a:lnSpc>
                <a:spcPct val="200000"/>
              </a:lnSpc>
              <a:spcBef>
                <a:spcPts val="450"/>
              </a:spcBef>
              <a:buFont typeface="微软雅黑" panose="020B0503020204020204" pitchFamily="34" charset="-122"/>
              <a:buChar char="–"/>
              <a:defRPr/>
            </a:pPr>
            <a:r>
              <a:rPr lang="zh-CN" altLang="en-US" sz="14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Calibri"/>
              </a:rPr>
              <a:t>缺</a:t>
            </a:r>
            <a:r>
              <a:rPr lang="zh-CN" altLang="en-US" sz="1400" dirty="0" smtClean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/>
                <a:sym typeface="Calibri"/>
              </a:rPr>
              <a:t>少原油分子数据，无法对后续分子炼油提供支撑</a:t>
            </a:r>
            <a:endParaRPr lang="en-US" altLang="zh-CN" sz="1400" dirty="0">
              <a:solidFill>
                <a:srgbClr val="80808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51871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辛孚原油调和系统架构（完整方案）</a:t>
            </a:r>
            <a:endParaRPr lang="zh-CN" altLang="en-US" dirty="0"/>
          </a:p>
        </p:txBody>
      </p:sp>
      <p:pic>
        <p:nvPicPr>
          <p:cNvPr id="9218" name="Picture 2" descr="E:\DS-NA\HKY-personal\石油\100工作计划\资料\FTIR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0" t="6070" r="8926" b="5566"/>
          <a:stretch/>
        </p:blipFill>
        <p:spPr bwMode="auto">
          <a:xfrm>
            <a:off x="3491879" y="1268780"/>
            <a:ext cx="50087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339751" y="882307"/>
            <a:ext cx="1080000" cy="1080000"/>
            <a:chOff x="4139952" y="1768548"/>
            <a:chExt cx="1429253" cy="1486583"/>
          </a:xfrm>
        </p:grpSpPr>
        <p:sp>
          <p:nvSpPr>
            <p:cNvPr id="5" name="Oval 4"/>
            <p:cNvSpPr/>
            <p:nvPr/>
          </p:nvSpPr>
          <p:spPr>
            <a:xfrm>
              <a:off x="4139952" y="1768548"/>
              <a:ext cx="1429253" cy="148658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170502" y="1932113"/>
              <a:ext cx="1368152" cy="1080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分析仪</a:t>
              </a:r>
              <a:endParaRPr kumimoji="0" lang="zh-CN" altLang="en-US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412250" y="884030"/>
            <a:ext cx="1080000" cy="1080000"/>
            <a:chOff x="4139952" y="1768548"/>
            <a:chExt cx="1429253" cy="1486583"/>
          </a:xfrm>
        </p:grpSpPr>
        <p:sp>
          <p:nvSpPr>
            <p:cNvPr id="27" name="Oval 26"/>
            <p:cNvSpPr/>
            <p:nvPr/>
          </p:nvSpPr>
          <p:spPr>
            <a:xfrm>
              <a:off x="4139952" y="1768548"/>
              <a:ext cx="1429253" cy="148658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170502" y="1932113"/>
              <a:ext cx="1368152" cy="1080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"/>
                </a:rPr>
                <a:t>分析</a:t>
              </a:r>
              <a:endPara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"/>
                </a:rPr>
                <a:t>小屋</a:t>
              </a:r>
              <a:endParaRPr kumimoji="0" lang="zh-CN" altLang="en-US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372200" y="882307"/>
            <a:ext cx="1080000" cy="1080000"/>
            <a:chOff x="4139952" y="1768548"/>
            <a:chExt cx="1429253" cy="1486583"/>
          </a:xfrm>
        </p:grpSpPr>
        <p:sp>
          <p:nvSpPr>
            <p:cNvPr id="30" name="Oval 29"/>
            <p:cNvSpPr/>
            <p:nvPr/>
          </p:nvSpPr>
          <p:spPr>
            <a:xfrm>
              <a:off x="4139952" y="1768548"/>
              <a:ext cx="1429253" cy="14865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170502" y="1974068"/>
              <a:ext cx="1368152" cy="10802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"/>
                </a:rPr>
                <a:t>性质</a:t>
              </a:r>
              <a:endParaRPr kumimoji="0" lang="en-US" altLang="zh-CN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"/>
                </a:rPr>
                <a:t>模型</a:t>
              </a:r>
              <a:endParaRPr kumimoji="0" lang="zh-CN" altLang="en-US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303880" y="2224191"/>
            <a:ext cx="1080000" cy="1080000"/>
            <a:chOff x="4139952" y="1768548"/>
            <a:chExt cx="1429253" cy="1486583"/>
          </a:xfrm>
        </p:grpSpPr>
        <p:sp>
          <p:nvSpPr>
            <p:cNvPr id="33" name="Oval 32"/>
            <p:cNvSpPr/>
            <p:nvPr/>
          </p:nvSpPr>
          <p:spPr>
            <a:xfrm>
              <a:off x="4139952" y="1768548"/>
              <a:ext cx="1429253" cy="14865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73561" y="2090435"/>
              <a:ext cx="1368151" cy="974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"/>
                </a:rPr>
                <a:t>企业原油</a:t>
              </a:r>
              <a:endParaRPr kumimoji="0" lang="en-US" altLang="zh-CN" sz="16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"/>
                </a:rPr>
                <a:t>数据库</a:t>
              </a:r>
              <a:endPara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355974" y="3723998"/>
            <a:ext cx="1079999" cy="1080000"/>
            <a:chOff x="4139952" y="1768548"/>
            <a:chExt cx="1429253" cy="1486583"/>
          </a:xfrm>
        </p:grpSpPr>
        <p:sp>
          <p:nvSpPr>
            <p:cNvPr id="39" name="Oval 38"/>
            <p:cNvSpPr/>
            <p:nvPr/>
          </p:nvSpPr>
          <p:spPr>
            <a:xfrm>
              <a:off x="4139952" y="1768548"/>
              <a:ext cx="1429253" cy="14865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68595" y="2027502"/>
              <a:ext cx="1368152" cy="974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比例控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APC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endPara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1907704" y="771550"/>
            <a:ext cx="5976664" cy="1296000"/>
          </a:xfrm>
          <a:prstGeom prst="roundRect">
            <a:avLst/>
          </a:prstGeom>
          <a:noFill/>
          <a:ln w="25400" cap="flat">
            <a:solidFill>
              <a:schemeClr val="accent5">
                <a:lumMod val="75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1239366"/>
            <a:ext cx="1512168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原油在线分析系统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916898" y="2153265"/>
            <a:ext cx="5967470" cy="1332000"/>
          </a:xfrm>
          <a:prstGeom prst="roundRect">
            <a:avLst/>
          </a:prstGeom>
          <a:noFill/>
          <a:ln w="25400" cap="flat">
            <a:solidFill>
              <a:schemeClr val="accent6">
                <a:lumMod val="75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59532" y="2495027"/>
            <a:ext cx="1296144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比例优化</a:t>
            </a:r>
            <a:endParaRPr kumimoji="0" lang="en-US" altLang="zh-CN" sz="1800" b="1" i="0" u="none" strike="noStrike" cap="none" spc="0" normalizeH="0" baseline="0" dirty="0" smtClean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系统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1520" y="3890932"/>
            <a:ext cx="1512168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 smtClean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比例控制</a:t>
            </a:r>
            <a:endParaRPr lang="en-US" altLang="zh-CN" b="1" dirty="0" smtClean="0">
              <a:solidFill>
                <a:schemeClr val="accent3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spc="0" normalizeH="0" baseline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系统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916898" y="3571933"/>
            <a:ext cx="5967470" cy="1332000"/>
          </a:xfrm>
          <a:prstGeom prst="roundRect">
            <a:avLst/>
          </a:prstGeom>
          <a:noFill/>
          <a:ln w="25400" cap="flat">
            <a:solidFill>
              <a:schemeClr val="accent3">
                <a:lumMod val="75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4392933" y="2225265"/>
            <a:ext cx="1079999" cy="1080000"/>
            <a:chOff x="4139952" y="1768548"/>
            <a:chExt cx="1429253" cy="1486583"/>
          </a:xfrm>
        </p:grpSpPr>
        <p:sp>
          <p:nvSpPr>
            <p:cNvPr id="36" name="Oval 35"/>
            <p:cNvSpPr/>
            <p:nvPr/>
          </p:nvSpPr>
          <p:spPr>
            <a:xfrm>
              <a:off x="4139952" y="1768548"/>
              <a:ext cx="1429253" cy="14865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178679" y="2027502"/>
              <a:ext cx="1368152" cy="974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"/>
                </a:rPr>
                <a:t>混合效应计算模型</a:t>
              </a:r>
              <a:endPara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334867" y="2225265"/>
            <a:ext cx="1079999" cy="1080000"/>
            <a:chOff x="4139952" y="1768548"/>
            <a:chExt cx="1429253" cy="1486583"/>
          </a:xfrm>
        </p:grpSpPr>
        <p:sp>
          <p:nvSpPr>
            <p:cNvPr id="42" name="Oval 41"/>
            <p:cNvSpPr/>
            <p:nvPr/>
          </p:nvSpPr>
          <p:spPr>
            <a:xfrm>
              <a:off x="4139952" y="1768548"/>
              <a:ext cx="1429253" cy="148658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178679" y="2027502"/>
              <a:ext cx="1368152" cy="974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比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例优化</a:t>
              </a:r>
              <a:r>
                <a:rPr kumimoji="0" lang="zh-CN" altLang="en-US" sz="16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"/>
                </a:rPr>
                <a:t>计算模型</a:t>
              </a:r>
              <a:endPara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303878" y="3718160"/>
            <a:ext cx="1079999" cy="1080000"/>
            <a:chOff x="4139952" y="1768548"/>
            <a:chExt cx="1429253" cy="1486583"/>
          </a:xfrm>
        </p:grpSpPr>
        <p:sp>
          <p:nvSpPr>
            <p:cNvPr id="49" name="Oval 48"/>
            <p:cNvSpPr/>
            <p:nvPr/>
          </p:nvSpPr>
          <p:spPr>
            <a:xfrm>
              <a:off x="4139952" y="1768548"/>
              <a:ext cx="1429253" cy="14865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168595" y="2079946"/>
              <a:ext cx="1368152" cy="8684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管道、仪表、阀门等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332765" y="3712323"/>
            <a:ext cx="1079999" cy="1080000"/>
            <a:chOff x="4139952" y="1768548"/>
            <a:chExt cx="1429253" cy="1486583"/>
          </a:xfrm>
        </p:grpSpPr>
        <p:sp>
          <p:nvSpPr>
            <p:cNvPr id="52" name="Oval 51"/>
            <p:cNvSpPr/>
            <p:nvPr/>
          </p:nvSpPr>
          <p:spPr>
            <a:xfrm>
              <a:off x="4139952" y="1768548"/>
              <a:ext cx="1429253" cy="148658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78679" y="2017014"/>
              <a:ext cx="1368152" cy="9743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t">
              <a:spAutoFit/>
            </a:bodyPr>
            <a:lstStyle/>
            <a:p>
              <a:pPr marL="0" marR="0" indent="0" algn="ctr" defTabSz="914400" rtl="0" fontAlgn="auto" latinLnBrk="1" hangingPunct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比例控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</a:t>
              </a:r>
              <a:r>
                <a:rPr lang="en-US" altLang="zh-CN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DCS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endParaRPr kumimoji="0" lang="zh-CN" altLang="en-US" sz="1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345964" y="1275605"/>
            <a:ext cx="403471" cy="3168353"/>
            <a:chOff x="8345964" y="987574"/>
            <a:chExt cx="403471" cy="3168353"/>
          </a:xfrm>
        </p:grpSpPr>
        <p:sp>
          <p:nvSpPr>
            <p:cNvPr id="54" name="Oval 53"/>
            <p:cNvSpPr/>
            <p:nvPr/>
          </p:nvSpPr>
          <p:spPr>
            <a:xfrm>
              <a:off x="8345964" y="987574"/>
              <a:ext cx="396000" cy="39413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5400" cap="flat">
              <a:noFill/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8374540" y="1408410"/>
              <a:ext cx="374895" cy="2747517"/>
              <a:chOff x="8338344" y="1864876"/>
              <a:chExt cx="374895" cy="274751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8374689" y="2069167"/>
                <a:ext cx="338550" cy="25432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eaVert" wrap="square" lIns="45718" tIns="45718" rIns="45718" bIns="45718" numCol="1" spcCol="38100" rtlCol="0" anchor="ctr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600" b="1" i="0" u="none" strike="noStrike" cap="none" spc="200" normalizeH="0" dirty="0" smtClean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Helvetica"/>
                  </a:rPr>
                  <a:t>辛孚核心知识产权环节</a:t>
                </a:r>
                <a:endParaRPr kumimoji="0" lang="zh-CN" altLang="en-US" sz="1600" b="1" i="0" u="none" strike="noStrike" cap="none" spc="200" normalizeH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338344" y="1864876"/>
                <a:ext cx="369328" cy="3011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vert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0" i="0" u="none" strike="noStrike" cap="none" spc="0" normalizeH="0" baseline="0" dirty="0" smtClean="0">
                    <a:ln>
                      <a:noFill/>
                    </a:ln>
                    <a:solidFill>
                      <a:schemeClr val="accent6">
                        <a:lumMod val="75000"/>
                      </a:schemeClr>
                    </a:solidFill>
                    <a:effectLst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Helvetica"/>
                  </a:rPr>
                  <a:t>：</a:t>
                </a: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"/>
                </a:endParaRPr>
              </a:p>
            </p:txBody>
          </p:sp>
        </p:grp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250" y="1232780"/>
            <a:ext cx="610796" cy="432000"/>
          </a:xfrm>
          <a:prstGeom prst="rect">
            <a:avLst/>
          </a:prstGeom>
        </p:spPr>
      </p:pic>
      <p:sp>
        <p:nvSpPr>
          <p:cNvPr id="16" name="5-Point Star 15"/>
          <p:cNvSpPr/>
          <p:nvPr/>
        </p:nvSpPr>
        <p:spPr>
          <a:xfrm>
            <a:off x="5405335" y="2269378"/>
            <a:ext cx="324716" cy="324000"/>
          </a:xfrm>
          <a:prstGeom prst="star5">
            <a:avLst/>
          </a:prstGeom>
          <a:solidFill>
            <a:srgbClr val="F2F2F2"/>
          </a:solidFill>
          <a:ln w="25400" cap="flat">
            <a:solidFill>
              <a:schemeClr val="accent6">
                <a:lumMod val="75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8656682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混合效应中的重要非线性模型</a:t>
            </a:r>
            <a:endParaRPr lang="zh-CN" alt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709715"/>
              </p:ext>
            </p:extLst>
          </p:nvPr>
        </p:nvGraphicFramePr>
        <p:xfrm>
          <a:off x="755576" y="987574"/>
          <a:ext cx="7704856" cy="3600401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008112"/>
                <a:gridCol w="2844316"/>
                <a:gridCol w="1078679"/>
                <a:gridCol w="2773749"/>
              </a:tblGrid>
              <a:tr h="5331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性质</a:t>
                      </a:r>
                      <a:endParaRPr lang="zh-CN" altLang="en-US" sz="1400" b="1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  <a:endParaRPr lang="zh-CN" altLang="en-US" sz="1400" b="1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性质</a:t>
                      </a:r>
                      <a:endParaRPr lang="zh-CN" altLang="en-US" sz="1400" b="1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  <a:endParaRPr lang="zh-CN" altLang="en-US" sz="1400" b="1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6963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2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密度</a:t>
                      </a:r>
                      <a:endParaRPr lang="zh-CN" altLang="en-US" sz="1200" b="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体积混合规则</a:t>
                      </a:r>
                      <a:endParaRPr lang="zh-CN" altLang="en-US" sz="1100" b="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2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辛烷值</a:t>
                      </a:r>
                      <a:endParaRPr lang="zh-CN" altLang="en-US" sz="1200" b="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1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受分子间作用力影响，存在显著非线性调和效应</a:t>
                      </a:r>
                    </a:p>
                  </a:txBody>
                  <a:tcPr anchor="ctr"/>
                </a:tc>
              </a:tr>
              <a:tr h="56963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2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收率</a:t>
                      </a:r>
                      <a:endParaRPr lang="zh-CN" altLang="en-US" sz="1200" b="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沥青质胶束结构受芳烃分</a:t>
                      </a:r>
                      <a:r>
                        <a:rPr lang="zh-CN" altLang="en-US" sz="1100" b="0" i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子影响，</a:t>
                      </a:r>
                      <a:r>
                        <a:rPr lang="zh-CN" altLang="en-US" sz="11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导致常减压装置收率变化</a:t>
                      </a:r>
                      <a:endParaRPr lang="zh-CN" altLang="en-US" sz="1100" b="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2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蒸气压</a:t>
                      </a:r>
                      <a:endParaRPr lang="zh-CN" altLang="en-US" sz="1200" b="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受轻质分子影响明显，非线性混合效应显著</a:t>
                      </a:r>
                      <a:endParaRPr lang="zh-CN" altLang="en-US" sz="1100" b="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78872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2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粘度</a:t>
                      </a:r>
                      <a:endParaRPr lang="zh-CN" altLang="en-US" sz="1200" b="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不同性质的原油需对粘度混合规则进行修正</a:t>
                      </a:r>
                      <a:endParaRPr lang="en-US" altLang="zh-CN" sz="1100" b="0" i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不同馏分的粘度混合规则不一</a:t>
                      </a:r>
                      <a:endParaRPr lang="zh-CN" altLang="en-US" sz="1100" b="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2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十六烷值</a:t>
                      </a:r>
                      <a:endParaRPr lang="zh-CN" altLang="en-US" sz="1200" b="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受分子间作用力影响，存在显著非线性调和效应</a:t>
                      </a:r>
                      <a:endParaRPr lang="zh-CN" altLang="en-US" sz="1100" b="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6963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2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闪点</a:t>
                      </a:r>
                      <a:endParaRPr lang="zh-CN" altLang="en-US" sz="1200" b="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受轻组分影响大于重组分</a:t>
                      </a:r>
                      <a:endParaRPr lang="zh-CN" altLang="en-US" sz="1100" b="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2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胶质</a:t>
                      </a:r>
                      <a:endParaRPr lang="zh-CN" altLang="en-US" sz="1200" b="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受沥青质胶束平衡影响，存在非线性混合</a:t>
                      </a:r>
                      <a:endParaRPr lang="zh-CN" altLang="en-US" sz="1100" b="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  <a:tr h="56963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2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凝点、冰点、冷滤点</a:t>
                      </a:r>
                      <a:endParaRPr lang="zh-CN" altLang="en-US" sz="1200" b="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轻组分对性质影响显著，非线性混合效应明显</a:t>
                      </a:r>
                      <a:endParaRPr lang="zh-CN" altLang="en-US" sz="1100" b="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2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沥青质</a:t>
                      </a:r>
                      <a:endParaRPr lang="zh-CN" altLang="en-US" sz="1200" b="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lnSpc>
                          <a:spcPct val="12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0" i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受沥青质胶束平衡影响，存在非线性混合</a:t>
                      </a:r>
                      <a:endParaRPr lang="zh-CN" altLang="en-US" sz="1100" b="0" i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475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217A7637-2476-4D28-8553-B0241A4E77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非线性调和实例：对收率的影响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1BF722BB-2364-4105-A3B4-6B3DE3FF0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3403" y="771550"/>
            <a:ext cx="8319585" cy="187220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1800" dirty="0" smtClean="0"/>
              <a:t>某石化企业发现混炼凝析油时，石脑油收率存在明显非线性混合效应</a:t>
            </a:r>
            <a:endParaRPr lang="en-US" altLang="zh-CN" sz="1800" dirty="0" smtClean="0"/>
          </a:p>
          <a:p>
            <a:pPr>
              <a:lnSpc>
                <a:spcPct val="200000"/>
              </a:lnSpc>
            </a:pPr>
            <a:r>
              <a:rPr lang="zh-CN" altLang="en-US" sz="1800" dirty="0" smtClean="0"/>
              <a:t>机理分析：凝析油中的芳烃含量较高，导致其溶解性增强，混合后破坏了其他原油的沥青质胶束结构，导致馏分收率变化</a:t>
            </a:r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2253247-CE5A-4B5B-A91F-0B2A939CA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78" y="2859782"/>
            <a:ext cx="2890838" cy="1737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38F456A-C6A2-4845-932E-CFD991777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042" y="2859782"/>
            <a:ext cx="2890838" cy="1737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54234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原</a:t>
            </a:r>
            <a:r>
              <a:rPr lang="zh-CN" altLang="en-US" dirty="0"/>
              <a:t>油混合非线</a:t>
            </a:r>
            <a:r>
              <a:rPr lang="zh-CN" altLang="en-US" dirty="0" smtClean="0"/>
              <a:t>性混合机理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71632478-5E16-46FF-BACA-F57D093EA798}"/>
              </a:ext>
            </a:extLst>
          </p:cNvPr>
          <p:cNvSpPr/>
          <p:nvPr/>
        </p:nvSpPr>
        <p:spPr>
          <a:xfrm>
            <a:off x="436574" y="756166"/>
            <a:ext cx="8311889" cy="126682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牙哈凝析油</a:t>
            </a:r>
            <a:endParaRPr lang="en-US" altLang="zh-CN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含苯、甲苯多</a:t>
            </a:r>
            <a:endParaRPr lang="en-US" altLang="zh-CN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57213" lvl="1" indent="-21431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导致特性因数在</a:t>
            </a:r>
            <a:r>
              <a:rPr lang="en-US" altLang="zh-CN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60-120</a:t>
            </a:r>
            <a:r>
              <a:rPr lang="zh-CN" altLang="en-US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℃区间产生突降</a:t>
            </a:r>
            <a:endParaRPr lang="en-US" altLang="zh-CN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3">
            <a:extLst>
              <a:ext uri="{FF2B5EF4-FFF2-40B4-BE49-F238E27FC236}">
                <a16:creationId xmlns="" xmlns:a16="http://schemas.microsoft.com/office/drawing/2014/main" id="{448F2CEA-2AAE-47A9-96C6-1E7C64140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086" y="2162507"/>
            <a:ext cx="5955506" cy="2678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62855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辛孚的沥青质胶束模型准确预测非</a:t>
            </a:r>
            <a:r>
              <a:rPr lang="zh-CN" altLang="en-US" dirty="0"/>
              <a:t>线</a:t>
            </a:r>
            <a:r>
              <a:rPr lang="zh-CN" altLang="en-US" dirty="0" smtClean="0"/>
              <a:t>性混合效应</a:t>
            </a:r>
            <a:endParaRPr lang="zh-CN" altLang="en-US" dirty="0"/>
          </a:p>
        </p:txBody>
      </p:sp>
      <p:sp>
        <p:nvSpPr>
          <p:cNvPr id="4" name="TextBox 1">
            <a:extLst>
              <a:ext uri="{FF2B5EF4-FFF2-40B4-BE49-F238E27FC236}">
                <a16:creationId xmlns="" xmlns:a16="http://schemas.microsoft.com/office/drawing/2014/main" id="{239E82B8-2F08-4894-ABD1-D9495FE76883}"/>
              </a:ext>
            </a:extLst>
          </p:cNvPr>
          <p:cNvSpPr txBox="1"/>
          <p:nvPr/>
        </p:nvSpPr>
        <p:spPr>
          <a:xfrm>
            <a:off x="1492189" y="968273"/>
            <a:ext cx="250448" cy="10541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管输哈油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="" xmlns:a16="http://schemas.microsoft.com/office/drawing/2014/main" id="{A62F60C4-97D9-46B4-A469-45D45157B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742" y="930619"/>
            <a:ext cx="1823441" cy="1129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9">
            <a:extLst>
              <a:ext uri="{FF2B5EF4-FFF2-40B4-BE49-F238E27FC236}">
                <a16:creationId xmlns="" xmlns:a16="http://schemas.microsoft.com/office/drawing/2014/main" id="{792AE663-ECD0-4A3E-BAAF-D87028825DA0}"/>
              </a:ext>
            </a:extLst>
          </p:cNvPr>
          <p:cNvSpPr txBox="1"/>
          <p:nvPr/>
        </p:nvSpPr>
        <p:spPr>
          <a:xfrm>
            <a:off x="1471586" y="2367058"/>
            <a:ext cx="250448" cy="105413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北疆原油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691F59DC-1702-431E-8F1A-366C9BFFF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223" y="2329403"/>
            <a:ext cx="1805094" cy="1129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">
            <a:extLst>
              <a:ext uri="{FF2B5EF4-FFF2-40B4-BE49-F238E27FC236}">
                <a16:creationId xmlns="" xmlns:a16="http://schemas.microsoft.com/office/drawing/2014/main" id="{E3E8E7CC-5FD8-443F-A665-EDF6FAB55E3B}"/>
              </a:ext>
            </a:extLst>
          </p:cNvPr>
          <p:cNvSpPr txBox="1"/>
          <p:nvPr/>
        </p:nvSpPr>
        <p:spPr>
          <a:xfrm>
            <a:off x="1505054" y="3569788"/>
            <a:ext cx="224718" cy="13003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牙哈凝析油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6CEEC408-32BA-4772-B1F7-D2383C440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742" y="3665968"/>
            <a:ext cx="1824749" cy="1129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483C90EE-95A0-4648-BC40-E56AD9E6B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882" y="888123"/>
            <a:ext cx="1935956" cy="1214438"/>
          </a:xfrm>
          <a:prstGeom prst="rect">
            <a:avLst/>
          </a:prstGeom>
        </p:spPr>
      </p:pic>
      <p:sp>
        <p:nvSpPr>
          <p:cNvPr id="12" name="TextBox 1">
            <a:extLst>
              <a:ext uri="{FF2B5EF4-FFF2-40B4-BE49-F238E27FC236}">
                <a16:creationId xmlns="" xmlns:a16="http://schemas.microsoft.com/office/drawing/2014/main" id="{9B1B0335-4FC6-4D9F-A2E6-FECBADAE78CB}"/>
              </a:ext>
            </a:extLst>
          </p:cNvPr>
          <p:cNvSpPr txBox="1"/>
          <p:nvPr/>
        </p:nvSpPr>
        <p:spPr>
          <a:xfrm>
            <a:off x="4572001" y="906719"/>
            <a:ext cx="250448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线性结果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F7932458-3E66-4A27-A41F-15ABEC7AC0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0457" y="2297623"/>
            <a:ext cx="1907381" cy="1193006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="" xmlns:a16="http://schemas.microsoft.com/office/drawing/2014/main" id="{12B02DE0-CF54-486A-8313-3CFAF928FD8B}"/>
              </a:ext>
            </a:extLst>
          </p:cNvPr>
          <p:cNvSpPr txBox="1"/>
          <p:nvPr/>
        </p:nvSpPr>
        <p:spPr>
          <a:xfrm>
            <a:off x="4572000" y="2305503"/>
            <a:ext cx="250448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实际收率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Picture 10" descr="kk&#10;">
            <a:extLst>
              <a:ext uri="{FF2B5EF4-FFF2-40B4-BE49-F238E27FC236}">
                <a16:creationId xmlns="" xmlns:a16="http://schemas.microsoft.com/office/drawing/2014/main" id="{F1F03925-B3A8-4512-8A32-550874B4E2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328" y="3676694"/>
            <a:ext cx="1795022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">
            <a:extLst>
              <a:ext uri="{FF2B5EF4-FFF2-40B4-BE49-F238E27FC236}">
                <a16:creationId xmlns="" xmlns:a16="http://schemas.microsoft.com/office/drawing/2014/main" id="{39909D6E-10E2-41CD-B34B-7FF6D6DB9383}"/>
              </a:ext>
            </a:extLst>
          </p:cNvPr>
          <p:cNvSpPr txBox="1"/>
          <p:nvPr/>
        </p:nvSpPr>
        <p:spPr>
          <a:xfrm>
            <a:off x="4572000" y="3642069"/>
            <a:ext cx="250448" cy="117724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模型结果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02728" y="843558"/>
            <a:ext cx="1440160" cy="11541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线性计算石脑油收率：</a:t>
            </a:r>
            <a:endParaRPr kumimoji="0" lang="en-US" altLang="zh-CN" sz="1400" b="0" i="0" u="none" strike="noStrike" cap="none" spc="0" normalizeH="0" baseline="0" dirty="0" smtClean="0">
              <a:ln>
                <a:noFill/>
              </a:ln>
              <a:solidFill>
                <a:srgbClr val="C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22.80%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02728" y="2281688"/>
            <a:ext cx="1440160" cy="11541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常减压装置实际石脑油收率：</a:t>
            </a:r>
            <a:endParaRPr kumimoji="0" lang="en-US" altLang="zh-CN" sz="1400" b="0" i="0" u="none" strike="noStrike" cap="none" spc="0" normalizeH="0" baseline="0" dirty="0" smtClean="0">
              <a:ln>
                <a:noFill/>
              </a:ln>
              <a:solidFill>
                <a:srgbClr val="C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18.51%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02728" y="3651870"/>
            <a:ext cx="1440160" cy="11541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辛孚胶束模型计算收率：</a:t>
            </a:r>
            <a:endParaRPr kumimoji="0" lang="en-US" altLang="zh-CN" sz="1400" b="0" i="0" u="none" strike="noStrike" cap="none" spc="0" normalizeH="0" baseline="0" dirty="0" smtClean="0">
              <a:ln>
                <a:noFill/>
              </a:ln>
              <a:solidFill>
                <a:srgbClr val="C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0" marR="0" indent="0" algn="l" defTabSz="914400" rtl="0" fontAlgn="auto" latinLnBrk="1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spc="0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18.71%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984" y="2016964"/>
            <a:ext cx="432048" cy="1754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三种原油混炼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632092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1.jpeg"/>
          <p:cNvPicPr/>
          <p:nvPr/>
        </p:nvPicPr>
        <p:blipFill rotWithShape="1">
          <a:blip r:embed="rId3"/>
          <a:srcRect r="-145" b="15761"/>
          <a:stretch/>
        </p:blipFill>
        <p:spPr>
          <a:xfrm>
            <a:off x="-10777" y="2"/>
            <a:ext cx="9191289" cy="5153025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-9525" y="-9525"/>
            <a:ext cx="9190800" cy="5151600"/>
          </a:xfrm>
          <a:prstGeom prst="rect">
            <a:avLst/>
          </a:prstGeom>
          <a:solidFill>
            <a:srgbClr val="30258C">
              <a:alpha val="51529"/>
            </a:srgb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4" name="Shape 84"/>
          <p:cNvSpPr/>
          <p:nvPr/>
        </p:nvSpPr>
        <p:spPr>
          <a:xfrm>
            <a:off x="3817116" y="-2"/>
            <a:ext cx="1402781" cy="593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0" y="0"/>
                </a:moveTo>
                <a:lnTo>
                  <a:pt x="21600" y="0"/>
                </a:lnTo>
                <a:cubicBezTo>
                  <a:pt x="21563" y="344"/>
                  <a:pt x="21499" y="661"/>
                  <a:pt x="21421" y="957"/>
                </a:cubicBezTo>
                <a:lnTo>
                  <a:pt x="17032" y="19108"/>
                </a:lnTo>
                <a:cubicBezTo>
                  <a:pt x="16849" y="19831"/>
                  <a:pt x="16593" y="20458"/>
                  <a:pt x="16266" y="20915"/>
                </a:cubicBezTo>
                <a:cubicBezTo>
                  <a:pt x="15923" y="21391"/>
                  <a:pt x="15548" y="21600"/>
                  <a:pt x="15173" y="21581"/>
                </a:cubicBezTo>
                <a:lnTo>
                  <a:pt x="6378" y="21581"/>
                </a:lnTo>
                <a:cubicBezTo>
                  <a:pt x="6027" y="21581"/>
                  <a:pt x="5660" y="21372"/>
                  <a:pt x="5333" y="20915"/>
                </a:cubicBezTo>
                <a:cubicBezTo>
                  <a:pt x="5006" y="20458"/>
                  <a:pt x="4742" y="19831"/>
                  <a:pt x="4567" y="19089"/>
                </a:cubicBezTo>
                <a:lnTo>
                  <a:pt x="153" y="862"/>
                </a:ln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84362" y="66071"/>
            <a:ext cx="881597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ctr" rtl="0" latinLnBrk="1" hangingPunct="0"/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71800" y="843558"/>
            <a:ext cx="3816424" cy="3748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indent="-285750" algn="l" rtl="0" latinLnBrk="1" hangingPunct="0">
              <a:lnSpc>
                <a:spcPct val="180000"/>
              </a:lnSpc>
              <a:buClr>
                <a:srgbClr val="4BACC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辛孚分子炼油技术体系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F7964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原油快评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F7964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流程模拟系统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F7964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油调和系统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F7964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</a:t>
            </a: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品移动和汽柴油调和系统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4BACC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</a:t>
            </a: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孚业绩</a:t>
            </a:r>
            <a:endParaRPr lang="zh-CN" altLang="en-US" sz="2200" b="1" dirty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11760" y="3363838"/>
            <a:ext cx="4608512" cy="576064"/>
          </a:xfrm>
          <a:prstGeom prst="roundRect">
            <a:avLst/>
          </a:prstGeom>
          <a:noFill/>
          <a:ln w="38100" cap="flat">
            <a:solidFill>
              <a:schemeClr val="accent6">
                <a:lumMod val="75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l" rtl="0" latinLnBrk="1" hangingPunct="0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439466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辛孚分子级汽油在线调和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技术架构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7584" y="4371950"/>
            <a:ext cx="7488832" cy="4001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i="0" u="none" strike="noStrike" cap="none" spc="0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既可</a:t>
            </a:r>
            <a:r>
              <a:rPr kumimoji="0" lang="zh-CN" altLang="en-US" sz="2000" b="1" i="0" u="none" strike="noStrike" cap="none" spc="0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新建</a:t>
            </a:r>
            <a:r>
              <a:rPr kumimoji="0" lang="zh-CN" altLang="en-US" sz="1800" i="0" u="none" strike="noStrike" cap="none" spc="0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汽油在线调和系统，也可对现有在线调和系统进行</a:t>
            </a:r>
            <a:r>
              <a:rPr kumimoji="0" lang="zh-CN" altLang="en-US" sz="2000" b="1" i="0" u="none" strike="noStrike" cap="none" spc="0" normalizeH="0" baseline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分子级改造</a:t>
            </a:r>
            <a:endParaRPr kumimoji="0" lang="zh-CN" altLang="en-US" sz="1800" b="1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pic>
        <p:nvPicPr>
          <p:cNvPr id="9218" name="Picture 2" descr="E:\DS-NA\HKY-personal\石油\100工作计划\产品\1-成品油调合\octane\汽油调和流程图-各系统关系（部门关系）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1003300"/>
            <a:ext cx="5994400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1372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辛孚分子级汽油在线调和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系统清单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117293"/>
              </p:ext>
            </p:extLst>
          </p:nvPr>
        </p:nvGraphicFramePr>
        <p:xfrm>
          <a:off x="755576" y="915566"/>
          <a:ext cx="7632848" cy="382930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559732"/>
                <a:gridCol w="5073116"/>
              </a:tblGrid>
              <a:tr h="370840">
                <a:tc>
                  <a:txBody>
                    <a:bodyPr/>
                    <a:lstStyle/>
                    <a:p>
                      <a:pPr marL="0" algn="ctr" defTabSz="685749" rtl="0" eaLnBrk="1" fontAlgn="ctr" latinLnBrk="0" hangingPunct="1"/>
                      <a:r>
                        <a:rPr lang="zh-CN" altLang="en-US" sz="1400" b="1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仪器、软件名称</a:t>
                      </a:r>
                      <a:endParaRPr lang="zh-CN" altLang="en-US" sz="1400" b="1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85749" rtl="0" eaLnBrk="1" fontAlgn="ctr" latinLnBrk="0" hangingPunct="1"/>
                      <a:r>
                        <a:rPr lang="zh-CN" altLang="en-US" sz="1400" b="1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用途说明</a:t>
                      </a:r>
                      <a:endParaRPr lang="zh-CN" altLang="en-US" sz="1400" b="1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685749" rtl="0" eaLnBrk="1" fontAlgn="ctr" latinLnBrk="0" hangingPunct="1">
                        <a:lnSpc>
                          <a:spcPct val="120000"/>
                        </a:lnSpc>
                      </a:pP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汽油组分</a:t>
                      </a:r>
                      <a:r>
                        <a:rPr lang="en-US" altLang="zh-CN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PONA</a:t>
                      </a: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气相色谱分析仪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85749" rtl="0" eaLnBrk="1" fontAlgn="ctr" latinLnBrk="0" hangingPunct="1">
                        <a:lnSpc>
                          <a:spcPct val="120000"/>
                        </a:lnSpc>
                      </a:pP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分析汽油组分分子数据；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685749" rtl="0" eaLnBrk="1" fontAlgn="ctr" latinLnBrk="0" hangingPunct="1">
                        <a:lnSpc>
                          <a:spcPct val="120000"/>
                        </a:lnSpc>
                      </a:pP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汽油分子数据库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85749" rtl="0" eaLnBrk="1" fontAlgn="ctr" latinLnBrk="0" hangingPunct="1">
                        <a:lnSpc>
                          <a:spcPct val="120000"/>
                        </a:lnSpc>
                      </a:pP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储存汽油分子物性数据，供调和优化时调用；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685749" rtl="0" eaLnBrk="1" fontAlgn="ctr" latinLnBrk="0" hangingPunct="1">
                        <a:lnSpc>
                          <a:spcPct val="120000"/>
                        </a:lnSpc>
                      </a:pP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汽油调和分子级物性模型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85749" rtl="0" eaLnBrk="1" fontAlgn="ctr" latinLnBrk="0" hangingPunct="1">
                        <a:lnSpc>
                          <a:spcPct val="120000"/>
                        </a:lnSpc>
                      </a:pP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从分子层级计算调和汽油宏观性质；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685749" rtl="0" eaLnBrk="1" fontAlgn="ctr" latinLnBrk="0" hangingPunct="1">
                        <a:lnSpc>
                          <a:spcPct val="120000"/>
                        </a:lnSpc>
                      </a:pP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汽油调和配方优化器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85749" rtl="0" eaLnBrk="1" fontAlgn="ctr" latinLnBrk="0" hangingPunct="1">
                        <a:lnSpc>
                          <a:spcPct val="120000"/>
                        </a:lnSpc>
                      </a:pP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根据汽油组分分子以及调和目标优化配方；在线使用时，根据管道流量和辛烷值偏差计算流量调整参数；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685749" rtl="0" eaLnBrk="1" fontAlgn="ctr" latinLnBrk="0" hangingPunct="1">
                        <a:lnSpc>
                          <a:spcPct val="120000"/>
                        </a:lnSpc>
                      </a:pP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近红外在线分析系统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749" rtl="0" eaLnBrk="1" fontAlgn="ctr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在线调和时实时分析管道内油品性质，并反馈给</a:t>
                      </a:r>
                      <a:r>
                        <a:rPr lang="en-US" altLang="zh-CN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SP-</a:t>
                      </a:r>
                      <a:r>
                        <a:rPr lang="en-US" altLang="zh-CN" sz="1100" b="0" i="0" kern="12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GasBlend</a:t>
                      </a: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系统，用于实时调整流量控制参数；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685749" rtl="0" eaLnBrk="1" fontAlgn="ctr" latinLnBrk="0" hangingPunct="1">
                        <a:lnSpc>
                          <a:spcPct val="120000"/>
                        </a:lnSpc>
                      </a:pPr>
                      <a:r>
                        <a:rPr lang="en-US" altLang="zh-CN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SP-</a:t>
                      </a:r>
                      <a:r>
                        <a:rPr lang="en-US" altLang="zh-CN" sz="1100" b="0" i="0" kern="12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GasBlend</a:t>
                      </a: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85749" rtl="0" eaLnBrk="1" fontAlgn="ctr" latinLnBrk="0" hangingPunct="1">
                        <a:lnSpc>
                          <a:spcPct val="120000"/>
                        </a:lnSpc>
                      </a:pP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离线使用时，用于获取调和初始配方。在线使用时，根据流量和在线分析系统反馈实时优化调和比例。调和完成后，汇总罐区数据和质检数据。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685749" rtl="0" eaLnBrk="1" fontAlgn="ctr" latinLnBrk="0" hangingPunct="1">
                        <a:lnSpc>
                          <a:spcPct val="120000"/>
                        </a:lnSpc>
                      </a:pP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辛孚在线调和先进控制系统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85749" rtl="0" eaLnBrk="1" fontAlgn="ctr" latinLnBrk="0" hangingPunct="1">
                        <a:lnSpc>
                          <a:spcPct val="120000"/>
                        </a:lnSpc>
                      </a:pP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包括分子级辛烷值模型预测控制器和预测过滤器。根据根据流量和在线分析系统反馈预测调和性质变化趋势，并向</a:t>
                      </a:r>
                      <a:r>
                        <a:rPr lang="en-US" altLang="zh-CN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DCS</a:t>
                      </a: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给定各组分流量。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685749" rtl="0" eaLnBrk="1" fontAlgn="ctr" latinLnBrk="0" hangingPunct="1">
                        <a:lnSpc>
                          <a:spcPct val="120000"/>
                        </a:lnSpc>
                      </a:pPr>
                      <a:r>
                        <a:rPr lang="en-US" altLang="zh-CN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DCS</a:t>
                      </a: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85749" rtl="0" eaLnBrk="1" fontAlgn="ctr" latinLnBrk="0" hangingPunct="1">
                        <a:lnSpc>
                          <a:spcPct val="120000"/>
                        </a:lnSpc>
                      </a:pP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根据给定流量执行调节阀控制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0115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技术奖项（二）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5" y="699542"/>
            <a:ext cx="5942930" cy="4222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8940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辛孚分子级汽油在线调和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部门组织关系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309160"/>
              </p:ext>
            </p:extLst>
          </p:nvPr>
        </p:nvGraphicFramePr>
        <p:xfrm>
          <a:off x="588700" y="1034266"/>
          <a:ext cx="7995697" cy="342916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728192"/>
                <a:gridCol w="2592288"/>
                <a:gridCol w="3675217"/>
              </a:tblGrid>
              <a:tr h="457364">
                <a:tc>
                  <a:txBody>
                    <a:bodyPr/>
                    <a:lstStyle/>
                    <a:p>
                      <a:pPr marL="0" algn="ctr" defTabSz="685749" rtl="0" eaLnBrk="1" fontAlgn="ctr" latinLnBrk="0" hangingPunct="1"/>
                      <a:r>
                        <a:rPr lang="zh-CN" altLang="en-US" sz="1400" b="1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部门或者系统名称</a:t>
                      </a:r>
                      <a:endParaRPr lang="zh-CN" altLang="en-US" sz="1400" b="1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85749" rtl="0" eaLnBrk="1" fontAlgn="ctr" latinLnBrk="0" hangingPunct="1"/>
                      <a:r>
                        <a:rPr lang="zh-CN" altLang="en-US" sz="1400" b="1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职责或功能说明</a:t>
                      </a:r>
                      <a:endParaRPr lang="zh-CN" altLang="en-US" sz="1400" b="1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685749" rtl="0" eaLnBrk="1" fontAlgn="ctr" latinLnBrk="0" hangingPunct="1"/>
                      <a:r>
                        <a:rPr lang="zh-CN" altLang="en-US" sz="1400" b="1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信息关联关系</a:t>
                      </a:r>
                      <a:endParaRPr lang="zh-CN" altLang="en-US" sz="1400" b="1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685749" rtl="0" eaLnBrk="1" fontAlgn="ctr" latinLnBrk="0" hangingPunct="1"/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计划部门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85749" rtl="0" eaLnBrk="1" fontAlgn="ctr" latinLnBrk="0" hangingPunct="1"/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制定调和计划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685749" rtl="0" eaLnBrk="1" fontAlgn="ctr" latinLnBrk="0" hangingPunct="1">
                        <a:buFont typeface="Arial" pitchFamily="34" charset="0"/>
                        <a:buChar char="•"/>
                      </a:pPr>
                      <a:r>
                        <a:rPr lang="zh-CN" altLang="zh-CN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调和开始前，下达调和产量计划，可用组分油</a:t>
                      </a:r>
                    </a:p>
                    <a:p>
                      <a:pPr marL="171450" indent="-171450" algn="l" defTabSz="685749" rtl="0" eaLnBrk="1" fontAlgn="ctr" latinLnBrk="0" hangingPunct="1">
                        <a:buFont typeface="Arial" pitchFamily="34" charset="0"/>
                        <a:buChar char="•"/>
                      </a:pPr>
                      <a:r>
                        <a:rPr lang="zh-CN" altLang="zh-CN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调和结束可从</a:t>
                      </a:r>
                      <a:r>
                        <a:rPr lang="en-US" altLang="zh-CN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SP-</a:t>
                      </a:r>
                      <a:r>
                        <a:rPr lang="en-US" altLang="zh-CN" sz="1100" b="0" i="0" kern="12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GasBlend</a:t>
                      </a:r>
                      <a:r>
                        <a:rPr lang="zh-CN" altLang="zh-CN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系统中查看调和结束后库存信息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685749" rtl="0" eaLnBrk="1" fontAlgn="ctr" latinLnBrk="0" hangingPunct="1"/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生产部门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85749" rtl="0" eaLnBrk="1" fontAlgn="ctr" latinLnBrk="0" hangingPunct="1"/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制定调和方案和配方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685749" rtl="0" eaLnBrk="1" fontAlgn="ctr" latinLnBrk="0" hangingPunct="1">
                        <a:buFont typeface="Arial" pitchFamily="34" charset="0"/>
                        <a:buChar char="•"/>
                      </a:pP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依靠</a:t>
                      </a:r>
                      <a:r>
                        <a:rPr lang="en-US" altLang="zh-CN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SP-</a:t>
                      </a:r>
                      <a:r>
                        <a:rPr lang="en-US" altLang="zh-CN" sz="1100" b="0" i="0" kern="12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GasBlend</a:t>
                      </a:r>
                      <a:r>
                        <a:rPr lang="zh-CN" altLang="zh-CN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，根据计划部门调和量和可用组分获取调和配方。</a:t>
                      </a:r>
                      <a:endParaRPr lang="en-US" altLang="zh-CN" sz="1100" b="0" i="0" kern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171450" indent="-171450" algn="l" defTabSz="685749" rtl="0" eaLnBrk="1" fontAlgn="ctr" latinLnBrk="0" hangingPunct="1">
                        <a:buFont typeface="Arial" pitchFamily="34" charset="0"/>
                        <a:buChar char="•"/>
                      </a:pP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调和组分的</a:t>
                      </a:r>
                      <a:r>
                        <a:rPr lang="en-US" altLang="zh-CN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PONA</a:t>
                      </a: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分子数据从</a:t>
                      </a:r>
                      <a:r>
                        <a:rPr lang="en-US" altLang="zh-CN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LIMS</a:t>
                      </a: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系统中获取。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685749" rtl="0" eaLnBrk="1" fontAlgn="ctr" latinLnBrk="0" hangingPunct="1"/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质检部门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85749" rtl="0" eaLnBrk="1" fontAlgn="ctr" latinLnBrk="0" hangingPunct="1"/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向生产部门提供调和组分</a:t>
                      </a:r>
                      <a:r>
                        <a:rPr lang="en-US" altLang="zh-CN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PONA</a:t>
                      </a: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分子数据，并负责调和完成后成品汽油的质量检测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685749" rtl="0" eaLnBrk="1" fontAlgn="ctr" latinLnBrk="0" hangingPunct="1">
                        <a:buFont typeface="Arial" pitchFamily="34" charset="0"/>
                        <a:buChar char="•"/>
                      </a:pP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将调和组分和成品汽油分析数据上传</a:t>
                      </a:r>
                      <a:r>
                        <a:rPr lang="en-US" altLang="zh-CN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LIMS</a:t>
                      </a: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系统。</a:t>
                      </a:r>
                      <a:endParaRPr lang="en-US" altLang="zh-CN" sz="1100" b="0" i="0" kern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171450" indent="-171450" algn="l" defTabSz="685749" rtl="0" eaLnBrk="1" fontAlgn="ctr" latinLnBrk="0" hangingPunct="1">
                        <a:buFont typeface="Arial" pitchFamily="34" charset="0"/>
                        <a:buChar char="•"/>
                      </a:pPr>
                      <a:r>
                        <a:rPr lang="en-US" altLang="zh-CN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SP-</a:t>
                      </a:r>
                      <a:r>
                        <a:rPr lang="en-US" altLang="zh-CN" sz="1100" b="0" i="0" kern="12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GasBlend</a:t>
                      </a:r>
                      <a:r>
                        <a:rPr lang="zh-CN" altLang="zh-CN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自动从</a:t>
                      </a:r>
                      <a:r>
                        <a:rPr lang="en-US" altLang="zh-CN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LIMS</a:t>
                      </a: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系统匹配数据。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685749" rtl="0" eaLnBrk="1" fontAlgn="ctr" latinLnBrk="0" hangingPunct="1"/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调和车间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685749" rtl="0" eaLnBrk="1" fontAlgn="ctr" latinLnBrk="0" hangingPunct="1"/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负责根据生产部门下达的调和比例和调和目标，执行管道调和。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defTabSz="685749" rtl="0" eaLnBrk="1" fontAlgn="ctr" latinLnBrk="0" hangingPunct="1">
                        <a:buFont typeface="Arial" pitchFamily="34" charset="0"/>
                        <a:buChar char="•"/>
                      </a:pPr>
                      <a:r>
                        <a:rPr lang="en-US" altLang="zh-CN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SP-</a:t>
                      </a:r>
                      <a:r>
                        <a:rPr lang="en-US" altLang="zh-CN" sz="1100" b="0" i="0" kern="12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GasBlend</a:t>
                      </a:r>
                      <a:r>
                        <a:rPr lang="zh-CN" altLang="zh-CN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自动将配方比例下达到现场</a:t>
                      </a:r>
                      <a:r>
                        <a:rPr lang="en-US" altLang="zh-CN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DCS</a:t>
                      </a: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系统中，启动管道调和。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68574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SP-</a:t>
                      </a:r>
                      <a:r>
                        <a:rPr lang="en-US" altLang="zh-CN" sz="1100" b="0" i="0" kern="12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GasBlend</a:t>
                      </a: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endParaRPr lang="zh-CN" altLang="en-US" sz="1100" b="0" i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74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离线使用时，用于获取调和初始配方。在线使用时，根据流量和在线分析系统反馈实时优化调和比例。调和完成后，汇总罐区数据和质检数据。</a:t>
                      </a:r>
                      <a:endParaRPr lang="zh-CN" altLang="en-US" sz="1100" b="0" i="0" kern="12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685749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b="0" i="0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汽油调和一体化管理平台，集成计划方案、配方优化、先进控制、罐区管理、分析数据查看等。</a:t>
                      </a:r>
                      <a:endParaRPr lang="zh-CN" altLang="en-US" sz="1100" b="0" i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7637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辛孚分子级汽油在线调和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实施步骤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76" y="786930"/>
            <a:ext cx="6840000" cy="386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305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辛孚分子级汽油在线调和</a:t>
            </a:r>
            <a:r>
              <a:rPr lang="en-US" altLang="zh-CN" dirty="0"/>
              <a:t>——</a:t>
            </a:r>
            <a:r>
              <a:rPr lang="zh-CN" altLang="en-US" dirty="0"/>
              <a:t>技</a:t>
            </a:r>
            <a:r>
              <a:rPr lang="zh-CN" altLang="en-US" dirty="0" smtClean="0"/>
              <a:t>术优势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51520" y="896689"/>
            <a:ext cx="518457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>
              <a:lnSpc>
                <a:spcPct val="15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分子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级调和模型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在线调和系统，根据在线分析结果迅速解析油品分子组成 ；*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lvl="1" indent="-285750">
              <a:lnSpc>
                <a:spcPct val="15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分子级调和模型深度优化调和配方，比传统在线调和系统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提升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&gt;20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元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吨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调和利润；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lvl="1" indent="-285750">
              <a:lnSpc>
                <a:spcPct val="15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减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少汽油调和模型建模时间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90%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以上；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lvl="1" indent="-285750">
              <a:lnSpc>
                <a:spcPct val="15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降低汽油调和模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型后期维护成本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50%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以上。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4599745"/>
            <a:ext cx="5760640" cy="27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*：专利技术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2019102219016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2019102219425</a:t>
            </a:r>
            <a:r>
              <a:rPr lang="zh-CN" altLang="en-US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2019100008307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99562" y="1768093"/>
            <a:ext cx="980004" cy="2462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0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气相色谱</a:t>
            </a:r>
            <a:endParaRPr kumimoji="0" lang="zh-CN" altLang="en-US" sz="10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6" name="Plus 15"/>
          <p:cNvSpPr/>
          <p:nvPr/>
        </p:nvSpPr>
        <p:spPr>
          <a:xfrm>
            <a:off x="7162240" y="2708386"/>
            <a:ext cx="432000" cy="432000"/>
          </a:xfrm>
          <a:prstGeom prst="mathPlus">
            <a:avLst>
              <a:gd name="adj1" fmla="val 22108"/>
            </a:avLst>
          </a:prstGeom>
          <a:solidFill>
            <a:schemeClr val="accent6">
              <a:lumMod val="75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796136" y="771550"/>
            <a:ext cx="3167395" cy="1926950"/>
            <a:chOff x="5796136" y="843558"/>
            <a:chExt cx="3167395" cy="192695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2339811"/>
              <a:ext cx="2448272" cy="4042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9564" y="959055"/>
              <a:ext cx="900000" cy="809038"/>
            </a:xfrm>
            <a:prstGeom prst="rect">
              <a:avLst/>
            </a:prstGeom>
          </p:spPr>
        </p:pic>
        <p:grpSp>
          <p:nvGrpSpPr>
            <p:cNvPr id="13" name="Group 12"/>
            <p:cNvGrpSpPr/>
            <p:nvPr/>
          </p:nvGrpSpPr>
          <p:grpSpPr>
            <a:xfrm>
              <a:off x="7378240" y="843558"/>
              <a:ext cx="1393500" cy="1114028"/>
              <a:chOff x="7200820" y="843558"/>
              <a:chExt cx="1393500" cy="1114028"/>
            </a:xfrm>
          </p:grpSpPr>
          <p:pic>
            <p:nvPicPr>
              <p:cNvPr id="9219" name="Picture 3" descr="E:\DS-NA\HKY-personal\石油\100工作计划\资料\分子结构图\首页分子\PX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46248" y="843558"/>
                <a:ext cx="648072" cy="4002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20" name="Picture 4" descr="E:\DS-NA\HKY-personal\石油\100工作计划\资料\分子结构图\首页分子\iso-octane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0820" y="843558"/>
                <a:ext cx="723900" cy="461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21" name="Picture 5" descr="E:\DS-NA\HKY-personal\石油\100工作计划\资料\分子结构图\olefin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3299" y="1305521"/>
                <a:ext cx="678942" cy="3164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22" name="Picture 6" descr="E:\DS-NA\HKY-personal\石油\100工作计划\资料\toluene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5248" y="1538486"/>
                <a:ext cx="657225" cy="4191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24" name="Picture 8" descr="E:\DS-NA\HKY-personal\石油\100工作计划\资料\1200px-MTBE-2D.svg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16860" y="1190190"/>
                <a:ext cx="506848" cy="3467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25" name="Picture 9" descr="E:\DS-NA\HKY-personal\石油\100工作计划\资料\1200px-Ethanol-2D-skeletal.svg.pn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4680" y="1619587"/>
                <a:ext cx="569640" cy="2188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ight Arrow 13"/>
            <p:cNvSpPr/>
            <p:nvPr/>
          </p:nvSpPr>
          <p:spPr>
            <a:xfrm>
              <a:off x="7085088" y="1272069"/>
              <a:ext cx="213952" cy="219911"/>
            </a:xfrm>
            <a:prstGeom prst="rightArrow">
              <a:avLst/>
            </a:prstGeom>
            <a:solidFill>
              <a:srgbClr val="F2F2F2"/>
            </a:solidFill>
            <a:ln w="12700" cap="flat">
              <a:solidFill>
                <a:srgbClr val="0070C0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23" name="Right Arrow 22"/>
            <p:cNvSpPr/>
            <p:nvPr/>
          </p:nvSpPr>
          <p:spPr>
            <a:xfrm rot="5400000">
              <a:off x="8016691" y="1954607"/>
              <a:ext cx="213952" cy="219911"/>
            </a:xfrm>
            <a:prstGeom prst="rightArrow">
              <a:avLst/>
            </a:prstGeom>
            <a:solidFill>
              <a:srgbClr val="F2F2F2"/>
            </a:solidFill>
            <a:ln w="12700" cap="flat">
              <a:solidFill>
                <a:srgbClr val="0070C0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796136" y="843558"/>
              <a:ext cx="3167395" cy="1926950"/>
            </a:xfrm>
            <a:prstGeom prst="rect">
              <a:avLst/>
            </a:prstGeom>
            <a:noFill/>
            <a:ln w="15875" cap="flat">
              <a:solidFill>
                <a:srgbClr val="0070C0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10722" y="3148006"/>
            <a:ext cx="3251820" cy="1728000"/>
            <a:chOff x="5710722" y="3075998"/>
            <a:chExt cx="3251820" cy="1728000"/>
          </a:xfrm>
        </p:grpSpPr>
        <p:grpSp>
          <p:nvGrpSpPr>
            <p:cNvPr id="18" name="Group 17"/>
            <p:cNvGrpSpPr/>
            <p:nvPr/>
          </p:nvGrpSpPr>
          <p:grpSpPr>
            <a:xfrm>
              <a:off x="5710722" y="3211569"/>
              <a:ext cx="3154326" cy="1522063"/>
              <a:chOff x="5679273" y="3435838"/>
              <a:chExt cx="3154326" cy="1522063"/>
            </a:xfrm>
          </p:grpSpPr>
          <p:pic>
            <p:nvPicPr>
              <p:cNvPr id="26" name="Picture 2" descr="E:\DS-NA\HKY-personal\石油\100工作计划\资料\FTIR.pn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840" t="6070" r="8926" b="5566"/>
              <a:stretch/>
            </p:blipFill>
            <p:spPr bwMode="auto">
              <a:xfrm>
                <a:off x="5918840" y="3435838"/>
                <a:ext cx="500870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4379" y="4269510"/>
                <a:ext cx="610796" cy="432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5679273" y="3795838"/>
                <a:ext cx="980004" cy="400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ctr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000" b="0" i="0" u="none" strike="noStrike" cap="none" spc="0" normalizeH="0" baseline="0" dirty="0" smtClean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Helvetica"/>
                  </a:rPr>
                  <a:t>近红外</a:t>
                </a:r>
                <a:endParaRPr kumimoji="0" lang="en-US" altLang="zh-CN" sz="1000" b="0" i="0" u="none" strike="noStrike" cap="none" spc="0" normalizeH="0" baseline="0" dirty="0" smtClean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"/>
                </a:endParaRPr>
              </a:p>
              <a:p>
                <a:pPr marL="0" marR="0" indent="0" algn="ctr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000" b="0" i="0" u="none" strike="noStrike" cap="none" spc="0" normalizeH="0" baseline="0" dirty="0" smtClean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Helvetica"/>
                  </a:rPr>
                  <a:t>在线分析仪</a:t>
                </a:r>
                <a:endParaRPr kumimoji="0" lang="zh-CN" altLang="en-US" sz="10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691211" y="4711684"/>
                <a:ext cx="980004" cy="2462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8" tIns="45718" rIns="45718" bIns="45718" numCol="1" spcCol="38100" rtlCol="0" anchor="t">
                <a:spAutoFit/>
              </a:bodyPr>
              <a:lstStyle/>
              <a:p>
                <a:pPr marL="0" marR="0" indent="0" algn="ctr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000" b="0" i="0" u="none" strike="noStrike" cap="none" spc="0" normalizeH="0" baseline="0" dirty="0" smtClean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Helvetica"/>
                  </a:rPr>
                  <a:t>分析小屋</a:t>
                </a:r>
                <a:endParaRPr kumimoji="0" lang="zh-CN" altLang="en-US" sz="1000" b="0" i="0" u="none" strike="noStrike" cap="none" spc="0" normalizeH="0" baseline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Helvetica"/>
                </a:endParaRP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5377" y="3451671"/>
                <a:ext cx="2218222" cy="1413298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4" name="Rectangle 33"/>
            <p:cNvSpPr/>
            <p:nvPr/>
          </p:nvSpPr>
          <p:spPr>
            <a:xfrm>
              <a:off x="5794542" y="3075998"/>
              <a:ext cx="3168000" cy="1728000"/>
            </a:xfrm>
            <a:prstGeom prst="rect">
              <a:avLst/>
            </a:prstGeom>
            <a:noFill/>
            <a:ln w="15875" cap="flat">
              <a:solidFill>
                <a:srgbClr val="0070C0"/>
              </a:solidFill>
              <a:prstDash val="solid"/>
              <a:bevel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3170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汽油调和：非线性调和属性显著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828" y="786428"/>
            <a:ext cx="6440591" cy="4089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23712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常见汽油调和模型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3" y="717529"/>
            <a:ext cx="3600400" cy="646328"/>
          </a:xfrm>
          <a:prstGeom prst="rect">
            <a:avLst/>
          </a:prstGeom>
          <a:noFill/>
        </p:spPr>
        <p:txBody>
          <a:bodyPr wrap="square" lIns="91418" tIns="45709" rIns="91418" bIns="45709" rtlCol="0">
            <a:spAutoFit/>
          </a:bodyPr>
          <a:lstStyle/>
          <a:p>
            <a:pPr marL="285673" indent="-28567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线性模型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3142561"/>
              </p:ext>
            </p:extLst>
          </p:nvPr>
        </p:nvGraphicFramePr>
        <p:xfrm>
          <a:off x="4552501" y="727304"/>
          <a:ext cx="1812674" cy="4829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8" name="Equation" r:id="rId4" imgW="965160" imgH="342720" progId="Equation.3">
                  <p:embed/>
                </p:oleObj>
              </mc:Choice>
              <mc:Fallback>
                <p:oleObj name="Equation" r:id="rId4" imgW="965160" imgH="3427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2501" y="727304"/>
                        <a:ext cx="1812674" cy="4829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3946496"/>
              </p:ext>
            </p:extLst>
          </p:nvPr>
        </p:nvGraphicFramePr>
        <p:xfrm>
          <a:off x="4545930" y="1362700"/>
          <a:ext cx="2128002" cy="943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9" name="Equation" r:id="rId6" imgW="1117440" imgH="660240" progId="Equation.3">
                  <p:embed/>
                </p:oleObj>
              </mc:Choice>
              <mc:Fallback>
                <p:oleObj name="Equation" r:id="rId6" imgW="1117440" imgH="660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45930" y="1362700"/>
                        <a:ext cx="2128002" cy="943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1522" y="1406428"/>
            <a:ext cx="3600399" cy="1107996"/>
          </a:xfrm>
          <a:prstGeom prst="rect">
            <a:avLst/>
          </a:prstGeom>
          <a:noFill/>
        </p:spPr>
        <p:txBody>
          <a:bodyPr wrap="square" lIns="91418" tIns="45709" rIns="91418" bIns="45709" rtlCol="0">
            <a:spAutoFit/>
          </a:bodyPr>
          <a:lstStyle/>
          <a:p>
            <a:pPr marL="285673" indent="-28567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非线性模型</a:t>
            </a:r>
            <a:endParaRPr lang="en-US" altLang="zh-CN" sz="24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（考虑混合效应）</a:t>
            </a:r>
            <a:endParaRPr lang="en-US" altLang="zh-CN" sz="20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2" y="2567122"/>
            <a:ext cx="3816423" cy="1107996"/>
          </a:xfrm>
          <a:prstGeom prst="rect">
            <a:avLst/>
          </a:prstGeom>
          <a:noFill/>
        </p:spPr>
        <p:txBody>
          <a:bodyPr wrap="square" lIns="91418" tIns="45709" rIns="91418" bIns="45709" rtlCol="0">
            <a:spAutoFit/>
          </a:bodyPr>
          <a:lstStyle/>
          <a:p>
            <a:pPr marL="285673" indent="-28567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非线性模型</a:t>
            </a:r>
            <a:endParaRPr lang="en-US" altLang="zh-CN" sz="24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（考虑混合效应</a:t>
            </a:r>
            <a:r>
              <a:rPr lang="en-US" altLang="zh-CN" sz="20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族间作用力）</a:t>
            </a:r>
            <a:endParaRPr lang="en-US" altLang="zh-CN" sz="20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5472487"/>
              </p:ext>
            </p:extLst>
          </p:nvPr>
        </p:nvGraphicFramePr>
        <p:xfrm>
          <a:off x="4627575" y="2502705"/>
          <a:ext cx="3424237" cy="846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0" name="Equation" r:id="rId8" imgW="2120760" imgH="698400" progId="Equation.3">
                  <p:embed/>
                </p:oleObj>
              </mc:Choice>
              <mc:Fallback>
                <p:oleObj name="Equation" r:id="rId8" imgW="2120760" imgH="698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27575" y="2502705"/>
                        <a:ext cx="3424237" cy="846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093422"/>
              </p:ext>
            </p:extLst>
          </p:nvPr>
        </p:nvGraphicFramePr>
        <p:xfrm>
          <a:off x="4656627" y="3477038"/>
          <a:ext cx="559162" cy="1084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1" name="Equation" r:id="rId10" imgW="355320" imgH="914400" progId="Equation.3">
                  <p:embed/>
                </p:oleObj>
              </mc:Choice>
              <mc:Fallback>
                <p:oleObj name="Equation" r:id="rId10" imgW="35532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56627" y="3477038"/>
                        <a:ext cx="559162" cy="1084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227668" y="3427766"/>
            <a:ext cx="3476224" cy="1569660"/>
          </a:xfrm>
          <a:prstGeom prst="rect">
            <a:avLst/>
          </a:prstGeom>
          <a:noFill/>
        </p:spPr>
        <p:txBody>
          <a:bodyPr wrap="square" lIns="91418" tIns="45709" rIns="91418" bIns="4570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各组分体积分数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各组分辛烷值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各组分在混合物中的辛烷值贡献系数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PONA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各族间的作用系数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3795894"/>
            <a:ext cx="3240360" cy="108950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l" defTabSz="914153" rtl="0" latinLnBrk="1" hangingPunct="0">
              <a:lnSpc>
                <a:spcPct val="120000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不足：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914153" rtl="0" latinLnBrk="1" hangingPunct="0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当调和组分的成分发生变化时，模型失准。</a:t>
            </a:r>
          </a:p>
        </p:txBody>
      </p:sp>
    </p:spTree>
    <p:extLst>
      <p:ext uri="{BB962C8B-B14F-4D97-AF65-F5344CB8AC3E}">
        <p14:creationId xmlns:p14="http://schemas.microsoft.com/office/powerpoint/2010/main" val="9498325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辛孚分子级汽油调和模型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522" y="915566"/>
            <a:ext cx="3600399" cy="1107996"/>
          </a:xfrm>
          <a:prstGeom prst="rect">
            <a:avLst/>
          </a:prstGeom>
          <a:noFill/>
        </p:spPr>
        <p:txBody>
          <a:bodyPr wrap="square" lIns="91418" tIns="45709" rIns="91418" bIns="45709" rtlCol="0">
            <a:spAutoFit/>
          </a:bodyPr>
          <a:lstStyle/>
          <a:p>
            <a:pPr marL="285673" indent="-28567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分子级模型</a:t>
            </a:r>
            <a:endParaRPr lang="en-US" altLang="zh-CN" sz="24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（分子间相互作用）</a:t>
            </a:r>
            <a:endParaRPr lang="en-US" altLang="zh-CN" sz="2000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853913"/>
              </p:ext>
            </p:extLst>
          </p:nvPr>
        </p:nvGraphicFramePr>
        <p:xfrm>
          <a:off x="3203848" y="1061587"/>
          <a:ext cx="495935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1" name="Equation" r:id="rId3" imgW="3009600" imgH="660240" progId="Equation.3">
                  <p:embed/>
                </p:oleObj>
              </mc:Choice>
              <mc:Fallback>
                <p:oleObj name="Equation" r:id="rId3" imgW="3009600" imgH="660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1061587"/>
                        <a:ext cx="4959350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857402"/>
              </p:ext>
            </p:extLst>
          </p:nvPr>
        </p:nvGraphicFramePr>
        <p:xfrm>
          <a:off x="3293122" y="3853924"/>
          <a:ext cx="558800" cy="74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2" name="Equation" r:id="rId5" imgW="355320" imgH="457200" progId="Equation.3">
                  <p:embed/>
                </p:oleObj>
              </mc:Choice>
              <mc:Fallback>
                <p:oleObj name="Equation" r:id="rId5" imgW="3553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93122" y="3853924"/>
                        <a:ext cx="558800" cy="74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283968" y="3769988"/>
            <a:ext cx="4916384" cy="830997"/>
          </a:xfrm>
          <a:prstGeom prst="rect">
            <a:avLst/>
          </a:prstGeom>
          <a:noFill/>
        </p:spPr>
        <p:txBody>
          <a:bodyPr wrap="square" lIns="91418" tIns="45709" rIns="91418" bIns="45709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各分子体积分数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各分子纯物质辛烷值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5573815"/>
              </p:ext>
            </p:extLst>
          </p:nvPr>
        </p:nvGraphicFramePr>
        <p:xfrm>
          <a:off x="3225198" y="2222710"/>
          <a:ext cx="941387" cy="887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3" name="Equation" r:id="rId7" imgW="482400" imgH="685800" progId="Equation.3">
                  <p:embed/>
                </p:oleObj>
              </mc:Choice>
              <mc:Fallback>
                <p:oleObj name="Equation" r:id="rId7" imgW="4824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25198" y="2222710"/>
                        <a:ext cx="941387" cy="8870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4283968" y="2139713"/>
            <a:ext cx="4916384" cy="1646605"/>
          </a:xfrm>
          <a:prstGeom prst="rect">
            <a:avLst/>
          </a:prstGeom>
          <a:noFill/>
        </p:spPr>
        <p:txBody>
          <a:bodyPr wrap="square" lIns="91418" tIns="45709" rIns="91418" bIns="45709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F1(V)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，根据所有组成分子浓度计算得出第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个分子在该混合物中的辛烷值贡献系数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F2(V)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，根据所有组成分子浓度计算得出第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个分子受到其余分子的作用力合力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79234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辛孚分子级汽油调和模型性能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1392" y="676890"/>
            <a:ext cx="3690539" cy="3416320"/>
          </a:xfrm>
          <a:prstGeom prst="rect">
            <a:avLst/>
          </a:prstGeom>
          <a:noFill/>
        </p:spPr>
        <p:txBody>
          <a:bodyPr wrap="square" lIns="91418" tIns="45709" rIns="91418" bIns="45709" rtlCol="0">
            <a:spAutoFit/>
          </a:bodyPr>
          <a:lstStyle/>
          <a:p>
            <a:pPr marL="285673" indent="-28567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模型包含</a:t>
            </a:r>
            <a:r>
              <a:rPr lang="en-US" altLang="zh-CN" sz="16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674</a:t>
            </a:r>
            <a:r>
              <a:rPr lang="zh-CN" altLang="en-US" sz="16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个汽油分子，囊括所有汽油组分的分子成分（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通过气相色谱即可检测</a:t>
            </a:r>
            <a:r>
              <a:rPr lang="zh-CN" altLang="en-US" sz="16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dirty="0">
              <a:solidFill>
                <a:srgbClr val="4F81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73" indent="-28567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乙醇</a:t>
            </a:r>
            <a:r>
              <a:rPr lang="zh-CN" altLang="en-US" sz="16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、甲醇等分子，为乙醇汽油做好准备</a:t>
            </a:r>
          </a:p>
          <a:p>
            <a:pPr marL="285673" indent="-28567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模型经</a:t>
            </a:r>
            <a:r>
              <a:rPr lang="en-US" altLang="zh-CN" sz="16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大类</a:t>
            </a:r>
            <a:r>
              <a:rPr lang="en-US" altLang="zh-CN" sz="16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16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多种汽油调和组分训练</a:t>
            </a:r>
            <a:endParaRPr lang="en-US" altLang="zh-CN" sz="1200" dirty="0">
              <a:solidFill>
                <a:srgbClr val="4F81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73" indent="-28567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准确预测</a:t>
            </a:r>
            <a:r>
              <a:rPr lang="en-US" altLang="zh-CN" sz="16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RON</a:t>
            </a:r>
            <a:r>
              <a:rPr lang="zh-CN" altLang="en-US" sz="16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6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</a:t>
            </a:r>
            <a:r>
              <a:rPr lang="zh-CN" altLang="en-US" sz="16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，误差控制在</a:t>
            </a:r>
            <a:r>
              <a:rPr lang="en-US" altLang="zh-CN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0.1~0.2</a:t>
            </a:r>
            <a:r>
              <a:rPr lang="zh-CN" altLang="en-US" sz="1600" dirty="0">
                <a:solidFill>
                  <a:srgbClr val="4F81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以内</a:t>
            </a:r>
            <a:endParaRPr lang="en-US" altLang="zh-CN" sz="1600" dirty="0">
              <a:solidFill>
                <a:srgbClr val="4F81B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19672" y="4035102"/>
            <a:ext cx="1761429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l" defTabSz="914153" rtl="0" latinLnBrk="1" hangingPunct="0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组分变化时仍保持</a:t>
            </a:r>
            <a:endParaRPr lang="en-US" altLang="zh-CN" sz="1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914153" rtl="0" latinLnBrk="1" hangingPunct="0">
              <a:lnSpc>
                <a:spcPct val="15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高精确度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1403649" y="4035091"/>
            <a:ext cx="158080" cy="264170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bevel/>
            <a:tailEnd type="arrow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2" y="915577"/>
            <a:ext cx="4736192" cy="171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135" y="2946386"/>
            <a:ext cx="4487863" cy="142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10963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苛刻指标调和案例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467544" y="699542"/>
            <a:ext cx="5760640" cy="432048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zh-CN" altLang="en-US" sz="1600" dirty="0"/>
              <a:t>具有苛刻约束指标的</a:t>
            </a:r>
            <a:r>
              <a:rPr lang="en-US" altLang="zh-CN" sz="1600" dirty="0"/>
              <a:t>95#</a:t>
            </a:r>
            <a:r>
              <a:rPr lang="zh-CN" altLang="en-US" sz="1600" dirty="0"/>
              <a:t>汽油</a:t>
            </a:r>
            <a:endParaRPr lang="en-US" altLang="zh-CN" sz="1600" dirty="0"/>
          </a:p>
        </p:txBody>
      </p:sp>
      <p:graphicFrame>
        <p:nvGraphicFramePr>
          <p:cNvPr id="6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3703341"/>
              </p:ext>
            </p:extLst>
          </p:nvPr>
        </p:nvGraphicFramePr>
        <p:xfrm>
          <a:off x="683569" y="1131592"/>
          <a:ext cx="5040560" cy="367241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80092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085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7862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000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00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1967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dirty="0">
                          <a:solidFill>
                            <a:srgbClr val="25406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分析项目</a:t>
                      </a:r>
                      <a:endParaRPr lang="zh-CN" altLang="en-US" sz="1400" b="1" i="0" dirty="0">
                        <a:solidFill>
                          <a:srgbClr val="25406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dirty="0">
                          <a:solidFill>
                            <a:srgbClr val="25406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指标要求</a:t>
                      </a:r>
                      <a:endParaRPr lang="zh-CN" altLang="en-US" sz="1400" b="1" i="0" dirty="0">
                        <a:solidFill>
                          <a:srgbClr val="25406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dirty="0">
                          <a:solidFill>
                            <a:srgbClr val="25406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国</a:t>
                      </a:r>
                      <a:r>
                        <a:rPr lang="en-US" sz="1400" dirty="0">
                          <a:solidFill>
                            <a:srgbClr val="25406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VIB</a:t>
                      </a:r>
                      <a:endParaRPr lang="en-US" sz="1400" b="1" i="0" dirty="0">
                        <a:solidFill>
                          <a:srgbClr val="25406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dirty="0">
                          <a:solidFill>
                            <a:srgbClr val="25406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预测值</a:t>
                      </a:r>
                      <a:endParaRPr lang="zh-CN" altLang="en-US" sz="1400" b="1" i="0" dirty="0">
                        <a:solidFill>
                          <a:srgbClr val="25406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dirty="0">
                          <a:solidFill>
                            <a:srgbClr val="25406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实测值</a:t>
                      </a:r>
                      <a:endParaRPr lang="zh-CN" altLang="en-US" sz="1400" b="1" i="0" dirty="0">
                        <a:solidFill>
                          <a:srgbClr val="25406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70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研究法辛烷值（</a:t>
                      </a:r>
                      <a:r>
                        <a:rPr 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RON）</a:t>
                      </a:r>
                      <a:endParaRPr lang="en-US" sz="1100" b="0" i="0" dirty="0">
                        <a:solidFill>
                          <a:srgbClr val="F2F2F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≥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95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≥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95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97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96.8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570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抗爆指数</a:t>
                      </a:r>
                      <a:endParaRPr lang="en-US" altLang="zh-CN" sz="1100" b="0" i="0" dirty="0">
                        <a:solidFill>
                          <a:srgbClr val="F2F2F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≥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90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≥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90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91.1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91.4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570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初馏点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,℃</a:t>
                      </a:r>
                      <a:endParaRPr lang="en-US" altLang="zh-CN" sz="1100" b="0" i="0" dirty="0">
                        <a:solidFill>
                          <a:srgbClr val="F2F2F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24-40</a:t>
                      </a:r>
                      <a:endParaRPr lang="en-US" altLang="zh-CN" sz="1100" b="1" i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无要求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36.37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32.5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570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终馏点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,℃</a:t>
                      </a:r>
                      <a:endParaRPr lang="en-US" altLang="zh-CN" sz="1100" b="0" i="0" dirty="0">
                        <a:solidFill>
                          <a:srgbClr val="F2F2F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190~210</a:t>
                      </a:r>
                      <a:endParaRPr lang="en-US" altLang="zh-CN" sz="1100" b="1" i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≤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205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195.8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194.6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5703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100℃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下馏出体积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,ml</a:t>
                      </a:r>
                      <a:endParaRPr lang="en-US" altLang="zh-CN" sz="1100" b="0" i="0" dirty="0">
                        <a:solidFill>
                          <a:srgbClr val="F2F2F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50~58</a:t>
                      </a:r>
                      <a:endParaRPr lang="en-US" altLang="zh-CN" sz="1100" b="1" i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无要求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54.35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52.5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5703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150℃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下馏出体积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,ml</a:t>
                      </a:r>
                      <a:endParaRPr lang="en-US" altLang="zh-CN" sz="1100" b="0" i="0" dirty="0">
                        <a:solidFill>
                          <a:srgbClr val="F2F2F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83~89</a:t>
                      </a:r>
                      <a:endParaRPr lang="en-US" altLang="zh-CN" sz="1100" b="1" i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无要求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85.47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89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570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蒸气压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,</a:t>
                      </a:r>
                      <a:r>
                        <a:rPr lang="en-US" sz="11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kPa</a:t>
                      </a:r>
                      <a:endParaRPr lang="en-US" sz="1100" b="0" i="0" dirty="0">
                        <a:solidFill>
                          <a:srgbClr val="F2F2F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56~60</a:t>
                      </a:r>
                      <a:endParaRPr lang="en-US" altLang="zh-CN" sz="1100" b="1" i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45~85(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冬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)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57.4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59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9570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芳烃（体积分数）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,%</a:t>
                      </a:r>
                      <a:endParaRPr lang="en-US" altLang="zh-CN" sz="1100" b="0" i="0" dirty="0">
                        <a:solidFill>
                          <a:srgbClr val="F2F2F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29-35</a:t>
                      </a:r>
                      <a:endParaRPr lang="en-US" altLang="zh-CN" sz="1100" b="1" i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≤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35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34.64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33.8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9570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烯烃（体积分数）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,%</a:t>
                      </a:r>
                      <a:endParaRPr lang="en-US" altLang="zh-CN" sz="1100" b="0" i="0" dirty="0">
                        <a:solidFill>
                          <a:srgbClr val="F2F2F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5~12</a:t>
                      </a:r>
                      <a:endParaRPr lang="en-US" altLang="zh-CN" sz="1100" b="1" i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≤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15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9.11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9.5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9570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氧含量（质量分数）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,%</a:t>
                      </a:r>
                      <a:endParaRPr lang="en-US" altLang="zh-CN" sz="1100" b="0" i="0" dirty="0">
                        <a:solidFill>
                          <a:srgbClr val="F2F2F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1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≤</a:t>
                      </a:r>
                      <a:r>
                        <a:rPr lang="en-US" altLang="zh-CN" sz="11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1</a:t>
                      </a:r>
                      <a:endParaRPr lang="en-US" altLang="zh-CN" sz="1100" b="1" i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≤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2.7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0.902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0.89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95703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密度（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15℃</a:t>
                      </a:r>
                      <a:r>
                        <a:rPr lang="zh-CN" alt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）</a:t>
                      </a:r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,</a:t>
                      </a:r>
                      <a:r>
                        <a:rPr lang="en-US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kg/m³</a:t>
                      </a:r>
                      <a:endParaRPr lang="en-US" sz="1100" b="0" i="0" dirty="0">
                        <a:solidFill>
                          <a:srgbClr val="F2F2F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740~754</a:t>
                      </a:r>
                      <a:endParaRPr lang="en-US" altLang="zh-CN" sz="1100" b="1" i="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720~775</a:t>
                      </a:r>
                      <a:endParaRPr lang="zh-CN" altLang="en-US" sz="1100" b="0" i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751</a:t>
                      </a:r>
                      <a:endParaRPr lang="en-US" altLang="zh-CN" sz="1100" b="0" i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748.9</a:t>
                      </a:r>
                      <a:endParaRPr lang="en-US" altLang="zh-CN" sz="11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001385"/>
              </p:ext>
            </p:extLst>
          </p:nvPr>
        </p:nvGraphicFramePr>
        <p:xfrm>
          <a:off x="6510787" y="1131590"/>
          <a:ext cx="1877647" cy="1872210"/>
        </p:xfrm>
        <a:graphic>
          <a:graphicData uri="http://schemas.openxmlformats.org/drawingml/2006/table">
            <a:tbl>
              <a:tblPr firstRow="1" firstCol="1">
                <a:tableStyleId>{9D7B26C5-4107-4FEC-AEDC-1716B250A1EF}</a:tableStyleId>
              </a:tblPr>
              <a:tblGrid>
                <a:gridCol w="86755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00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dirty="0">
                          <a:solidFill>
                            <a:srgbClr val="25406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组分</a:t>
                      </a:r>
                      <a:endParaRPr lang="zh-CN" altLang="en-US" sz="1400" b="0" i="0" dirty="0">
                        <a:solidFill>
                          <a:srgbClr val="25406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dirty="0">
                          <a:solidFill>
                            <a:srgbClr val="25406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体积比</a:t>
                      </a:r>
                      <a:endParaRPr lang="zh-CN" altLang="en-US" sz="1400" b="0" i="0" dirty="0">
                        <a:solidFill>
                          <a:srgbClr val="25406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三甲苯</a:t>
                      </a:r>
                      <a:endParaRPr lang="en-US" sz="1200" b="0" i="0" dirty="0">
                        <a:solidFill>
                          <a:srgbClr val="F2F2F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8%</a:t>
                      </a:r>
                      <a:endParaRPr lang="en-US" altLang="zh-CN" sz="12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甲苯</a:t>
                      </a:r>
                      <a:endParaRPr lang="en-US" altLang="zh-CN" sz="1200" b="0" i="0" dirty="0">
                        <a:solidFill>
                          <a:srgbClr val="F2F2F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14%</a:t>
                      </a:r>
                      <a:endParaRPr lang="en-US" altLang="zh-CN" sz="12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异戊烷</a:t>
                      </a:r>
                      <a:endParaRPr lang="en-US" altLang="zh-CN" sz="1200" b="0" i="0" dirty="0">
                        <a:solidFill>
                          <a:srgbClr val="F2F2F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12%</a:t>
                      </a:r>
                      <a:endParaRPr lang="en-US" altLang="zh-CN" sz="12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加氢汽油</a:t>
                      </a:r>
                      <a:endParaRPr lang="en-US" altLang="zh-CN" sz="1200" b="0" i="0" dirty="0">
                        <a:solidFill>
                          <a:srgbClr val="F2F2F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61%</a:t>
                      </a:r>
                      <a:endParaRPr lang="en-US" altLang="zh-CN" sz="12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MTBE</a:t>
                      </a:r>
                      <a:endParaRPr lang="en-US" altLang="zh-CN" sz="1200" b="0" i="0" dirty="0">
                        <a:solidFill>
                          <a:srgbClr val="F2F2F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CN" sz="12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Calibri"/>
                        </a:rPr>
                        <a:t>5%</a:t>
                      </a:r>
                      <a:endParaRPr lang="en-US" altLang="zh-CN" sz="1200" b="0" i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j-cs"/>
                        <a:sym typeface="Calibri"/>
                      </a:endParaRPr>
                    </a:p>
                  </a:txBody>
                  <a:tcPr marL="72000" marR="7200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516217" y="3219823"/>
            <a:ext cx="2232248" cy="3116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sz="1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1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4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多个可选组分中选出</a:t>
            </a:r>
            <a:endParaRPr lang="zh-CN" altLang="en-US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56097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辛孚油品调和应用案</a:t>
            </a:r>
            <a:r>
              <a:rPr lang="zh-CN" altLang="en-US" dirty="0" smtClean="0"/>
              <a:t>例</a:t>
            </a:r>
            <a:endParaRPr lang="zh-CN" alt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sz="quarter" idx="11"/>
          </p:nvPr>
        </p:nvSpPr>
        <p:spPr>
          <a:xfrm>
            <a:off x="467544" y="771551"/>
            <a:ext cx="8424936" cy="403244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特种汽</a:t>
            </a:r>
            <a:r>
              <a:rPr lang="zh-CN" altLang="en-US" dirty="0"/>
              <a:t>油调和（山东京博石化）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/>
              <a:t>特种汽油调和，</a:t>
            </a:r>
            <a:r>
              <a:rPr lang="zh-CN" altLang="en-US" u="sng" dirty="0">
                <a:solidFill>
                  <a:schemeClr val="accent6">
                    <a:lumMod val="75000"/>
                  </a:schemeClr>
                </a:solidFill>
              </a:rPr>
              <a:t>显著提升配方研发速度</a:t>
            </a:r>
            <a:r>
              <a:rPr lang="zh-CN" altLang="en-US" dirty="0"/>
              <a:t>、</a:t>
            </a:r>
            <a:r>
              <a:rPr lang="zh-CN" altLang="en-US" u="sng" dirty="0">
                <a:solidFill>
                  <a:schemeClr val="accent6">
                    <a:lumMod val="75000"/>
                  </a:schemeClr>
                </a:solidFill>
              </a:rPr>
              <a:t>降低人员检测成本</a:t>
            </a:r>
            <a:r>
              <a:rPr lang="zh-CN" altLang="en-US" dirty="0"/>
              <a:t>、</a:t>
            </a:r>
            <a:r>
              <a:rPr lang="zh-CN" altLang="en-US" u="sng" dirty="0">
                <a:solidFill>
                  <a:schemeClr val="accent6">
                    <a:lumMod val="75000"/>
                  </a:schemeClr>
                </a:solidFill>
              </a:rPr>
              <a:t>降低调和成本</a:t>
            </a:r>
            <a:endParaRPr lang="en-US" altLang="zh-CN" u="sng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/>
              <a:t>效益提升</a:t>
            </a:r>
            <a:r>
              <a:rPr lang="en-US" altLang="zh-CN" b="1" dirty="0">
                <a:solidFill>
                  <a:srgbClr val="FF0000"/>
                </a:solidFill>
              </a:rPr>
              <a:t>&gt;300</a:t>
            </a:r>
            <a:r>
              <a:rPr lang="zh-CN" altLang="en-US" b="1" dirty="0">
                <a:solidFill>
                  <a:srgbClr val="FF0000"/>
                </a:solidFill>
              </a:rPr>
              <a:t>万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年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/>
              <a:t>汽</a:t>
            </a:r>
            <a:r>
              <a:rPr lang="zh-CN" altLang="en-US" dirty="0" smtClean="0"/>
              <a:t>油在线调和（山东京博石化）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与近红外在线分析仪结合，实现分子级汽油在线调和，深度优化调和配方、并精准卡边</a:t>
            </a:r>
            <a:endParaRPr lang="en-US" altLang="zh-CN" dirty="0" smtClean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/>
              <a:t>效</a:t>
            </a:r>
            <a:r>
              <a:rPr lang="zh-CN" altLang="en-US" dirty="0" smtClean="0"/>
              <a:t>益提升</a:t>
            </a:r>
            <a:r>
              <a:rPr lang="en-US" altLang="zh-CN" b="1" dirty="0">
                <a:solidFill>
                  <a:srgbClr val="FF0000"/>
                </a:solidFill>
              </a:rPr>
              <a:t>&gt;4000</a:t>
            </a:r>
            <a:r>
              <a:rPr lang="zh-CN" altLang="en-US" b="1" dirty="0">
                <a:solidFill>
                  <a:srgbClr val="FF0000"/>
                </a:solidFill>
              </a:rPr>
              <a:t>万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年</a:t>
            </a:r>
            <a:endParaRPr lang="en-US" altLang="zh-CN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dirty="0" smtClean="0"/>
              <a:t>柴</a:t>
            </a:r>
            <a:r>
              <a:rPr lang="zh-CN" altLang="en-US" dirty="0"/>
              <a:t>油调和（山东京博石化）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/>
              <a:t>运用分子调和模型调和特种柴油，与主机厂深入合作</a:t>
            </a:r>
            <a:endParaRPr lang="en-US" altLang="zh-CN" dirty="0"/>
          </a:p>
          <a:p>
            <a:pPr lvl="1">
              <a:lnSpc>
                <a:spcPct val="150000"/>
              </a:lnSpc>
              <a:spcBef>
                <a:spcPts val="600"/>
              </a:spcBef>
            </a:pPr>
            <a:r>
              <a:rPr lang="zh-CN" altLang="en-US" dirty="0"/>
              <a:t>效益提升</a:t>
            </a:r>
            <a:r>
              <a:rPr lang="en-US" altLang="zh-CN" b="1" dirty="0">
                <a:solidFill>
                  <a:srgbClr val="FF0000"/>
                </a:solidFill>
              </a:rPr>
              <a:t>&gt;200</a:t>
            </a:r>
            <a:r>
              <a:rPr lang="zh-CN" altLang="en-US" b="1" dirty="0">
                <a:solidFill>
                  <a:srgbClr val="FF0000"/>
                </a:solidFill>
              </a:rPr>
              <a:t>万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年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2298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1.jpeg"/>
          <p:cNvPicPr/>
          <p:nvPr/>
        </p:nvPicPr>
        <p:blipFill rotWithShape="1">
          <a:blip r:embed="rId3"/>
          <a:srcRect r="-145" b="15761"/>
          <a:stretch/>
        </p:blipFill>
        <p:spPr>
          <a:xfrm>
            <a:off x="-10777" y="2"/>
            <a:ext cx="9191289" cy="5153025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-9525" y="-9525"/>
            <a:ext cx="9190800" cy="5151600"/>
          </a:xfrm>
          <a:prstGeom prst="rect">
            <a:avLst/>
          </a:prstGeom>
          <a:solidFill>
            <a:srgbClr val="30258C">
              <a:alpha val="51529"/>
            </a:srgbClr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4" name="Shape 84"/>
          <p:cNvSpPr/>
          <p:nvPr/>
        </p:nvSpPr>
        <p:spPr>
          <a:xfrm>
            <a:off x="3817116" y="-2"/>
            <a:ext cx="1402781" cy="593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0" y="0"/>
                </a:moveTo>
                <a:lnTo>
                  <a:pt x="21600" y="0"/>
                </a:lnTo>
                <a:cubicBezTo>
                  <a:pt x="21563" y="344"/>
                  <a:pt x="21499" y="661"/>
                  <a:pt x="21421" y="957"/>
                </a:cubicBezTo>
                <a:lnTo>
                  <a:pt x="17032" y="19108"/>
                </a:lnTo>
                <a:cubicBezTo>
                  <a:pt x="16849" y="19831"/>
                  <a:pt x="16593" y="20458"/>
                  <a:pt x="16266" y="20915"/>
                </a:cubicBezTo>
                <a:cubicBezTo>
                  <a:pt x="15923" y="21391"/>
                  <a:pt x="15548" y="21600"/>
                  <a:pt x="15173" y="21581"/>
                </a:cubicBezTo>
                <a:lnTo>
                  <a:pt x="6378" y="21581"/>
                </a:lnTo>
                <a:cubicBezTo>
                  <a:pt x="6027" y="21581"/>
                  <a:pt x="5660" y="21372"/>
                  <a:pt x="5333" y="20915"/>
                </a:cubicBezTo>
                <a:cubicBezTo>
                  <a:pt x="5006" y="20458"/>
                  <a:pt x="4742" y="19831"/>
                  <a:pt x="4567" y="19089"/>
                </a:cubicBezTo>
                <a:lnTo>
                  <a:pt x="153" y="862"/>
                </a:lnTo>
                <a:close/>
              </a:path>
            </a:pathLst>
          </a:custGeom>
          <a:solidFill>
            <a:srgbClr val="E46C0A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84362" y="66071"/>
            <a:ext cx="881597" cy="461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ctr" rtl="0" latinLnBrk="1" hangingPunct="0"/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71800" y="843558"/>
            <a:ext cx="3816424" cy="3748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285750" indent="-285750" algn="l" rtl="0" latinLnBrk="1" hangingPunct="0">
              <a:lnSpc>
                <a:spcPct val="180000"/>
              </a:lnSpc>
              <a:buClr>
                <a:srgbClr val="4BACC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辛孚分子炼油技术体系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F7964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原油快评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F7964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流程模拟系统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F7964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油调和系统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F7964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</a:t>
            </a: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品移动和汽柴油调和系统</a:t>
            </a:r>
            <a:endParaRPr lang="en-US" altLang="zh-CN" sz="2200" b="1" dirty="0" smtClean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rtl="0" latinLnBrk="1" hangingPunct="0">
              <a:lnSpc>
                <a:spcPct val="180000"/>
              </a:lnSpc>
              <a:buClr>
                <a:srgbClr val="4BACC6">
                  <a:lumMod val="75000"/>
                </a:srgbClr>
              </a:buClr>
              <a:buFont typeface="Wingdings" panose="05000000000000000000" pitchFamily="2" charset="2"/>
              <a:buChar char="n"/>
            </a:pPr>
            <a:r>
              <a:rPr lang="zh-CN" altLang="en-US" sz="2200" b="1" dirty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辛</a:t>
            </a:r>
            <a:r>
              <a:rPr lang="zh-CN" altLang="en-US" sz="2200" b="1" dirty="0" smtClean="0">
                <a:solidFill>
                  <a:srgbClr val="A7A7A7">
                    <a:lumMod val="20000"/>
                    <a:lumOff val="8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孚业绩</a:t>
            </a:r>
            <a:endParaRPr lang="zh-CN" altLang="en-US" sz="2200" b="1" dirty="0">
              <a:solidFill>
                <a:srgbClr val="A7A7A7">
                  <a:lumMod val="20000"/>
                  <a:lumOff val="8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411760" y="3939902"/>
            <a:ext cx="4608512" cy="576064"/>
          </a:xfrm>
          <a:prstGeom prst="roundRect">
            <a:avLst/>
          </a:prstGeom>
          <a:noFill/>
          <a:ln w="38100" cap="flat">
            <a:solidFill>
              <a:schemeClr val="accent6">
                <a:lumMod val="75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l" rtl="0" latinLnBrk="1" hangingPunct="0"/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042888"/>
      </p:ext>
    </p:extLst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分子炼油的本质：实现分子的价值最大化</a:t>
            </a:r>
          </a:p>
        </p:txBody>
      </p:sp>
      <p:pic>
        <p:nvPicPr>
          <p:cNvPr id="2097159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254" y="2487998"/>
            <a:ext cx="317309" cy="483518"/>
          </a:xfrm>
          <a:prstGeom prst="rect">
            <a:avLst/>
          </a:prstGeom>
        </p:spPr>
      </p:pic>
      <p:sp>
        <p:nvSpPr>
          <p:cNvPr id="1048786" name="TextBox 15"/>
          <p:cNvSpPr txBox="1"/>
          <p:nvPr/>
        </p:nvSpPr>
        <p:spPr>
          <a:xfrm>
            <a:off x="2407629" y="1950895"/>
            <a:ext cx="645049" cy="276995"/>
          </a:xfrm>
          <a:prstGeom prst="rect">
            <a:avLst/>
          </a:prstGeom>
          <a:noFill/>
          <a:ln w="25400" cap="rnd">
            <a:solidFill>
              <a:srgbClr val="4F81BD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重整</a:t>
            </a:r>
          </a:p>
        </p:txBody>
      </p:sp>
      <p:pic>
        <p:nvPicPr>
          <p:cNvPr id="2097160" name="Picture 9" descr="E:\DS-NA\HKY-personal\石油\100工作计划\资料\135三甲基苯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81294" y="1472136"/>
            <a:ext cx="408235" cy="391226"/>
          </a:xfrm>
          <a:prstGeom prst="rect">
            <a:avLst/>
          </a:prstGeom>
          <a:noFill/>
        </p:spPr>
      </p:pic>
      <p:pic>
        <p:nvPicPr>
          <p:cNvPr id="2097161" name="Picture 10" descr="E:\DS-NA\HKY-personal\石油\100工作计划\资料\乙苯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84629" y="1545456"/>
            <a:ext cx="472371" cy="273478"/>
          </a:xfrm>
          <a:prstGeom prst="rect">
            <a:avLst/>
          </a:prstGeom>
          <a:noFill/>
        </p:spPr>
      </p:pic>
      <p:pic>
        <p:nvPicPr>
          <p:cNvPr id="2097162" name="Picture 11" descr="E:\DS-NA\HKY-personal\石油\100工作计划\资料\14二甲苯.gi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77854" y="1472137"/>
            <a:ext cx="232468" cy="470606"/>
          </a:xfrm>
          <a:prstGeom prst="rect">
            <a:avLst/>
          </a:prstGeom>
          <a:noFill/>
        </p:spPr>
      </p:pic>
      <p:pic>
        <p:nvPicPr>
          <p:cNvPr id="2097163" name="Picture 12" descr="E:\DS-NA\HKY-personal\石油\100工作计划\资料\13二甲苯.gi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191182" y="1139941"/>
            <a:ext cx="413904" cy="260817"/>
          </a:xfrm>
          <a:prstGeom prst="rect">
            <a:avLst/>
          </a:prstGeom>
          <a:noFill/>
        </p:spPr>
      </p:pic>
      <p:pic>
        <p:nvPicPr>
          <p:cNvPr id="2097164" name="Picture 13" descr="E:\DS-NA\HKY-personal\石油\100工作计划\资料\12二甲苯.gif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640627" y="1194449"/>
            <a:ext cx="317516" cy="260817"/>
          </a:xfrm>
          <a:prstGeom prst="rect">
            <a:avLst/>
          </a:prstGeom>
          <a:noFill/>
        </p:spPr>
      </p:pic>
      <p:pic>
        <p:nvPicPr>
          <p:cNvPr id="2097165" name="Picture 8" descr="E:\DS-NA\HKY-personal\石油\100工作计划\资料\甲基苯.gif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rot="5400000">
            <a:off x="3788532" y="1124534"/>
            <a:ext cx="407685" cy="257155"/>
          </a:xfrm>
          <a:prstGeom prst="rect">
            <a:avLst/>
          </a:prstGeom>
          <a:noFill/>
        </p:spPr>
      </p:pic>
      <p:pic>
        <p:nvPicPr>
          <p:cNvPr id="2097166" name="Picture 4" descr="E:\DS-NA\HKY-personal\石油\100工作计划\资料\分子结构图\首页分子\Arc5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29725" y="3634821"/>
            <a:ext cx="1039064" cy="536849"/>
          </a:xfrm>
          <a:prstGeom prst="rect">
            <a:avLst/>
          </a:prstGeom>
          <a:noFill/>
        </p:spPr>
      </p:pic>
      <p:pic>
        <p:nvPicPr>
          <p:cNvPr id="2097167" name="Picture 6" descr="E:\DS-NA\HKY-personal\石油\100工作计划\资料\分子结构图\首页分子\iso-octane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92208" y="1400859"/>
            <a:ext cx="545102" cy="347861"/>
          </a:xfrm>
          <a:prstGeom prst="rect">
            <a:avLst/>
          </a:prstGeom>
          <a:noFill/>
        </p:spPr>
      </p:pic>
      <p:pic>
        <p:nvPicPr>
          <p:cNvPr id="2097168" name="Picture 7" descr="E:\DS-NA\HKY-personal\石油\100工作计划\资料\分子结构图\首页分子\N6.pn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949064" y="1724509"/>
            <a:ext cx="556334" cy="299205"/>
          </a:xfrm>
          <a:prstGeom prst="rect">
            <a:avLst/>
          </a:prstGeom>
          <a:noFill/>
        </p:spPr>
      </p:pic>
      <p:pic>
        <p:nvPicPr>
          <p:cNvPr id="2097169" name="Picture 5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06757" y="4171670"/>
            <a:ext cx="770798" cy="662186"/>
          </a:xfrm>
          <a:prstGeom prst="rect">
            <a:avLst/>
          </a:prstGeom>
        </p:spPr>
      </p:pic>
      <p:pic>
        <p:nvPicPr>
          <p:cNvPr id="2097170" name="Picture 5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9809" y="1180356"/>
            <a:ext cx="477813" cy="165063"/>
          </a:xfrm>
          <a:prstGeom prst="rect">
            <a:avLst/>
          </a:prstGeom>
        </p:spPr>
      </p:pic>
      <p:cxnSp>
        <p:nvCxnSpPr>
          <p:cNvPr id="3145729" name="Elbow Connector 65"/>
          <p:cNvCxnSpPr>
            <a:cxnSpLocks/>
          </p:cNvCxnSpPr>
          <p:nvPr/>
        </p:nvCxnSpPr>
        <p:spPr>
          <a:xfrm rot="10800000" flipV="1">
            <a:off x="3053654" y="1419983"/>
            <a:ext cx="756000" cy="684000"/>
          </a:xfrm>
          <a:prstGeom prst="bentConnector3">
            <a:avLst>
              <a:gd name="adj1" fmla="val 50000"/>
            </a:avLst>
          </a:prstGeom>
          <a:noFill/>
          <a:ln w="6350" cap="flat">
            <a:solidFill>
              <a:srgbClr val="4F81BD">
                <a:alpha val="50000"/>
              </a:srgb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pic>
        <p:nvPicPr>
          <p:cNvPr id="2097171" name="Picture 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476352" y="2131519"/>
            <a:ext cx="448692" cy="2678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97172" name="Picture 5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3886006" y="2187038"/>
            <a:ext cx="454995" cy="1826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97173" name="Picture 6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886006" y="2487961"/>
            <a:ext cx="564455" cy="27144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97174" name="Picture 7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513401" y="2333226"/>
            <a:ext cx="590083" cy="40352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97175" name="Picture 11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035373" y="2024161"/>
            <a:ext cx="246683" cy="4113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97176" name="Picture 1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42254" y="2532276"/>
            <a:ext cx="800590" cy="2168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97177" name="Picture 13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480549" y="3264682"/>
            <a:ext cx="557882" cy="26828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97178" name="Picture 14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4011946" y="3203000"/>
            <a:ext cx="322486" cy="3680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97179" name="Picture 1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4175944" y="2946721"/>
            <a:ext cx="654372" cy="20020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97180" name="Picture 16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3838563" y="3541863"/>
            <a:ext cx="1283971" cy="294097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3145730" name="Straight Connector 87"/>
          <p:cNvCxnSpPr>
            <a:cxnSpLocks/>
          </p:cNvCxnSpPr>
          <p:nvPr/>
        </p:nvCxnSpPr>
        <p:spPr>
          <a:xfrm>
            <a:off x="1749997" y="2089393"/>
            <a:ext cx="648000" cy="0"/>
          </a:xfrm>
          <a:prstGeom prst="line">
            <a:avLst/>
          </a:prstGeom>
          <a:noFill/>
          <a:ln w="6350" cap="flat">
            <a:solidFill>
              <a:srgbClr val="4F81BD">
                <a:alpha val="50000"/>
              </a:srgb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sp>
        <p:nvSpPr>
          <p:cNvPr id="1048787" name="TextBox 97"/>
          <p:cNvSpPr txBox="1"/>
          <p:nvPr/>
        </p:nvSpPr>
        <p:spPr>
          <a:xfrm>
            <a:off x="2345855" y="2719922"/>
            <a:ext cx="815774" cy="276995"/>
          </a:xfrm>
          <a:prstGeom prst="rect">
            <a:avLst/>
          </a:prstGeom>
          <a:noFill/>
          <a:ln w="25400" cap="rnd">
            <a:solidFill>
              <a:srgbClr val="4F81BD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催化裂化</a:t>
            </a:r>
          </a:p>
        </p:txBody>
      </p:sp>
      <p:cxnSp>
        <p:nvCxnSpPr>
          <p:cNvPr id="3145731" name="Straight Connector 107"/>
          <p:cNvCxnSpPr>
            <a:cxnSpLocks/>
          </p:cNvCxnSpPr>
          <p:nvPr/>
        </p:nvCxnSpPr>
        <p:spPr>
          <a:xfrm flipV="1">
            <a:off x="1742572" y="2889313"/>
            <a:ext cx="612000" cy="0"/>
          </a:xfrm>
          <a:prstGeom prst="line">
            <a:avLst/>
          </a:prstGeom>
          <a:noFill/>
          <a:ln w="6350" cap="flat">
            <a:solidFill>
              <a:srgbClr val="4F81BD">
                <a:alpha val="50000"/>
              </a:srgb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2" name="Straight Connector 108"/>
          <p:cNvCxnSpPr>
            <a:cxnSpLocks/>
          </p:cNvCxnSpPr>
          <p:nvPr/>
        </p:nvCxnSpPr>
        <p:spPr>
          <a:xfrm flipV="1">
            <a:off x="3185315" y="3518492"/>
            <a:ext cx="648000" cy="0"/>
          </a:xfrm>
          <a:prstGeom prst="line">
            <a:avLst/>
          </a:prstGeom>
          <a:noFill/>
          <a:ln w="6350" cap="flat">
            <a:solidFill>
              <a:srgbClr val="4F81BD">
                <a:alpha val="50000"/>
              </a:srgb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sp>
        <p:nvSpPr>
          <p:cNvPr id="1048788" name="TextBox 109"/>
          <p:cNvSpPr txBox="1"/>
          <p:nvPr/>
        </p:nvSpPr>
        <p:spPr>
          <a:xfrm>
            <a:off x="2363789" y="3379995"/>
            <a:ext cx="815774" cy="276995"/>
          </a:xfrm>
          <a:prstGeom prst="rect">
            <a:avLst/>
          </a:prstGeom>
          <a:noFill/>
          <a:ln w="25400" cap="rnd">
            <a:solidFill>
              <a:srgbClr val="4F81BD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加氢裂化</a:t>
            </a:r>
          </a:p>
        </p:txBody>
      </p:sp>
      <p:sp>
        <p:nvSpPr>
          <p:cNvPr id="1048789" name="TextBox 113"/>
          <p:cNvSpPr txBox="1"/>
          <p:nvPr/>
        </p:nvSpPr>
        <p:spPr>
          <a:xfrm>
            <a:off x="2369541" y="4088070"/>
            <a:ext cx="815774" cy="276995"/>
          </a:xfrm>
          <a:prstGeom prst="rect">
            <a:avLst/>
          </a:prstGeom>
          <a:noFill/>
          <a:ln w="25400" cap="rnd">
            <a:solidFill>
              <a:srgbClr val="4F81BD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焦化</a:t>
            </a:r>
          </a:p>
        </p:txBody>
      </p:sp>
      <p:cxnSp>
        <p:nvCxnSpPr>
          <p:cNvPr id="3145733" name="Elbow Connector 115"/>
          <p:cNvCxnSpPr>
            <a:cxnSpLocks/>
          </p:cNvCxnSpPr>
          <p:nvPr/>
        </p:nvCxnSpPr>
        <p:spPr>
          <a:xfrm rot="10800000" flipV="1">
            <a:off x="3174254" y="2401642"/>
            <a:ext cx="648000" cy="441455"/>
          </a:xfrm>
          <a:prstGeom prst="bentConnector3">
            <a:avLst>
              <a:gd name="adj1" fmla="val 50000"/>
            </a:avLst>
          </a:prstGeom>
          <a:noFill/>
          <a:ln w="6350" cap="flat">
            <a:solidFill>
              <a:srgbClr val="4F81BD">
                <a:alpha val="50000"/>
              </a:srgb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4" name="Elbow Connector 116"/>
          <p:cNvCxnSpPr>
            <a:cxnSpLocks/>
          </p:cNvCxnSpPr>
          <p:nvPr/>
        </p:nvCxnSpPr>
        <p:spPr>
          <a:xfrm rot="10800000">
            <a:off x="1757541" y="3245047"/>
            <a:ext cx="612000" cy="310065"/>
          </a:xfrm>
          <a:prstGeom prst="bentConnector3">
            <a:avLst>
              <a:gd name="adj1" fmla="val 50000"/>
            </a:avLst>
          </a:prstGeom>
          <a:noFill/>
          <a:ln w="6350" cap="flat">
            <a:solidFill>
              <a:srgbClr val="4F81BD">
                <a:alpha val="50000"/>
              </a:srgb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5" name="Straight Connector 119"/>
          <p:cNvCxnSpPr>
            <a:cxnSpLocks/>
          </p:cNvCxnSpPr>
          <p:nvPr/>
        </p:nvCxnSpPr>
        <p:spPr>
          <a:xfrm flipV="1">
            <a:off x="1742572" y="4226567"/>
            <a:ext cx="612000" cy="0"/>
          </a:xfrm>
          <a:prstGeom prst="line">
            <a:avLst/>
          </a:prstGeom>
          <a:noFill/>
          <a:ln w="6350" cap="flat">
            <a:solidFill>
              <a:srgbClr val="4F81BD">
                <a:alpha val="50000"/>
              </a:srgb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6" name="Straight Connector 121"/>
          <p:cNvCxnSpPr>
            <a:cxnSpLocks/>
          </p:cNvCxnSpPr>
          <p:nvPr/>
        </p:nvCxnSpPr>
        <p:spPr>
          <a:xfrm flipV="1">
            <a:off x="3188753" y="4225789"/>
            <a:ext cx="612000" cy="0"/>
          </a:xfrm>
          <a:prstGeom prst="line">
            <a:avLst/>
          </a:prstGeom>
          <a:noFill/>
          <a:ln w="6350" cap="flat">
            <a:solidFill>
              <a:srgbClr val="4F81BD">
                <a:alpha val="50000"/>
              </a:srgb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pic>
        <p:nvPicPr>
          <p:cNvPr id="2097181" name="Picture 17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4092497" y="4365065"/>
            <a:ext cx="744147" cy="384586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97182" name="Picture 18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4549676" y="4062117"/>
            <a:ext cx="561280" cy="3289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97183" name="Picture 19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3869075" y="4088071"/>
            <a:ext cx="735745" cy="2083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8790" name="Rounded Rectangle 124"/>
          <p:cNvSpPr/>
          <p:nvPr/>
        </p:nvSpPr>
        <p:spPr>
          <a:xfrm flipH="1">
            <a:off x="3816571" y="1005836"/>
            <a:ext cx="1296000" cy="972000"/>
          </a:xfrm>
          <a:prstGeom prst="roundRect">
            <a:avLst/>
          </a:prstGeom>
          <a:noFill/>
          <a:ln w="12700" cap="flat">
            <a:solidFill>
              <a:srgbClr val="4F81BD">
                <a:alpha val="50000"/>
              </a:srgb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48791" name="Rounded Rectangle 125"/>
          <p:cNvSpPr/>
          <p:nvPr/>
        </p:nvSpPr>
        <p:spPr>
          <a:xfrm flipH="1">
            <a:off x="3826343" y="2068047"/>
            <a:ext cx="1332000" cy="756000"/>
          </a:xfrm>
          <a:prstGeom prst="roundRect">
            <a:avLst/>
          </a:prstGeom>
          <a:noFill/>
          <a:ln w="12700" cap="flat">
            <a:solidFill>
              <a:srgbClr val="4F81BD">
                <a:alpha val="50000"/>
              </a:srgb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48792" name="Rounded Rectangle 127"/>
          <p:cNvSpPr/>
          <p:nvPr/>
        </p:nvSpPr>
        <p:spPr>
          <a:xfrm flipH="1">
            <a:off x="3826343" y="2911105"/>
            <a:ext cx="1332000" cy="972000"/>
          </a:xfrm>
          <a:prstGeom prst="roundRect">
            <a:avLst/>
          </a:prstGeom>
          <a:noFill/>
          <a:ln w="12700" cap="flat">
            <a:solidFill>
              <a:srgbClr val="4F81BD">
                <a:alpha val="50000"/>
              </a:srgb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48793" name="Rounded Rectangle 128"/>
          <p:cNvSpPr/>
          <p:nvPr/>
        </p:nvSpPr>
        <p:spPr>
          <a:xfrm flipH="1">
            <a:off x="3817299" y="3975998"/>
            <a:ext cx="1332000" cy="828000"/>
          </a:xfrm>
          <a:prstGeom prst="roundRect">
            <a:avLst/>
          </a:prstGeom>
          <a:noFill/>
          <a:ln w="12700" cap="flat">
            <a:solidFill>
              <a:srgbClr val="4F81BD">
                <a:alpha val="50000"/>
              </a:srgb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3145737" name="Elbow Connector 129"/>
          <p:cNvCxnSpPr>
            <a:cxnSpLocks/>
          </p:cNvCxnSpPr>
          <p:nvPr/>
        </p:nvCxnSpPr>
        <p:spPr>
          <a:xfrm rot="10800000" flipV="1">
            <a:off x="1769127" y="941441"/>
            <a:ext cx="576000" cy="684000"/>
          </a:xfrm>
          <a:prstGeom prst="bentConnector3">
            <a:avLst>
              <a:gd name="adj1" fmla="val 50000"/>
            </a:avLst>
          </a:prstGeom>
          <a:noFill/>
          <a:ln w="6350" cap="flat">
            <a:solidFill>
              <a:schemeClr val="accent6">
                <a:alpha val="50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sp>
        <p:nvSpPr>
          <p:cNvPr id="1048794" name="TextBox 130"/>
          <p:cNvSpPr txBox="1"/>
          <p:nvPr/>
        </p:nvSpPr>
        <p:spPr>
          <a:xfrm>
            <a:off x="2339467" y="779489"/>
            <a:ext cx="822162" cy="276995"/>
          </a:xfrm>
          <a:prstGeom prst="rect">
            <a:avLst/>
          </a:prstGeom>
          <a:noFill/>
          <a:ln w="25400" cap="rnd">
            <a:solidFill>
              <a:schemeClr val="accent6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乙烯裂解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cxnSp>
        <p:nvCxnSpPr>
          <p:cNvPr id="3145738" name="Straight Connector 133"/>
          <p:cNvCxnSpPr>
            <a:cxnSpLocks/>
          </p:cNvCxnSpPr>
          <p:nvPr/>
        </p:nvCxnSpPr>
        <p:spPr>
          <a:xfrm>
            <a:off x="3147208" y="909358"/>
            <a:ext cx="2246766" cy="8628"/>
          </a:xfrm>
          <a:prstGeom prst="line">
            <a:avLst/>
          </a:prstGeom>
          <a:noFill/>
          <a:ln w="6350" cap="flat">
            <a:solidFill>
              <a:schemeClr val="accent6">
                <a:alpha val="50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pic>
        <p:nvPicPr>
          <p:cNvPr id="2097184" name="Picture 20"/>
          <p:cNvPicPr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5568671" y="851889"/>
            <a:ext cx="288032" cy="2045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97185" name="Picture 21"/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5986631" y="851888"/>
            <a:ext cx="513814" cy="2069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97186" name="Picture 22"/>
          <p:cNvPicPr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5704541" y="1178862"/>
            <a:ext cx="674867" cy="20915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8795" name="Rounded Rectangle 138"/>
          <p:cNvSpPr/>
          <p:nvPr/>
        </p:nvSpPr>
        <p:spPr>
          <a:xfrm flipH="1">
            <a:off x="5393974" y="710195"/>
            <a:ext cx="1296000" cy="756000"/>
          </a:xfrm>
          <a:prstGeom prst="roundRect">
            <a:avLst/>
          </a:prstGeom>
          <a:noFill/>
          <a:ln w="12700" cap="flat">
            <a:solidFill>
              <a:schemeClr val="accent6">
                <a:alpha val="50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48796" name="Rounded Rectangle 143"/>
          <p:cNvSpPr/>
          <p:nvPr/>
        </p:nvSpPr>
        <p:spPr>
          <a:xfrm flipH="1">
            <a:off x="626572" y="1138838"/>
            <a:ext cx="1116000" cy="3708000"/>
          </a:xfrm>
          <a:prstGeom prst="roundRect">
            <a:avLst/>
          </a:prstGeom>
          <a:noFill/>
          <a:ln w="12700" cap="flat">
            <a:solidFill>
              <a:schemeClr val="tx1">
                <a:lumMod val="75000"/>
                <a:lumOff val="25000"/>
                <a:alpha val="50000"/>
              </a:scheme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3145739" name="Straight Connector 145"/>
          <p:cNvCxnSpPr>
            <a:cxnSpLocks/>
          </p:cNvCxnSpPr>
          <p:nvPr/>
        </p:nvCxnSpPr>
        <p:spPr>
          <a:xfrm>
            <a:off x="1630793" y="4851623"/>
            <a:ext cx="4212000" cy="0"/>
          </a:xfrm>
          <a:prstGeom prst="line">
            <a:avLst/>
          </a:prstGeom>
          <a:noFill/>
          <a:ln w="6350" cap="flat">
            <a:solidFill>
              <a:srgbClr val="4F81BD">
                <a:alpha val="50000"/>
              </a:srgbClr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sp>
        <p:nvSpPr>
          <p:cNvPr id="1048797" name="TextBox 147"/>
          <p:cNvSpPr txBox="1"/>
          <p:nvPr/>
        </p:nvSpPr>
        <p:spPr>
          <a:xfrm>
            <a:off x="5844626" y="2510779"/>
            <a:ext cx="645049" cy="276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汽油</a:t>
            </a:r>
          </a:p>
        </p:txBody>
      </p:sp>
      <p:sp>
        <p:nvSpPr>
          <p:cNvPr id="1048798" name="TextBox 148"/>
          <p:cNvSpPr txBox="1"/>
          <p:nvPr/>
        </p:nvSpPr>
        <p:spPr>
          <a:xfrm>
            <a:off x="5838406" y="3374875"/>
            <a:ext cx="645049" cy="276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柴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油</a:t>
            </a:r>
          </a:p>
        </p:txBody>
      </p:sp>
      <p:sp>
        <p:nvSpPr>
          <p:cNvPr id="1048799" name="TextBox 149"/>
          <p:cNvSpPr txBox="1"/>
          <p:nvPr/>
        </p:nvSpPr>
        <p:spPr>
          <a:xfrm>
            <a:off x="5844626" y="2942827"/>
            <a:ext cx="645049" cy="276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航煤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048800" name="TextBox 150"/>
          <p:cNvSpPr txBox="1"/>
          <p:nvPr/>
        </p:nvSpPr>
        <p:spPr>
          <a:xfrm>
            <a:off x="5844625" y="3806923"/>
            <a:ext cx="645049" cy="276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润滑油</a:t>
            </a:r>
          </a:p>
        </p:txBody>
      </p:sp>
      <p:sp>
        <p:nvSpPr>
          <p:cNvPr id="1048801" name="TextBox 151"/>
          <p:cNvSpPr txBox="1"/>
          <p:nvPr/>
        </p:nvSpPr>
        <p:spPr>
          <a:xfrm>
            <a:off x="5844626" y="4663750"/>
            <a:ext cx="645049" cy="276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沥青</a:t>
            </a:r>
          </a:p>
        </p:txBody>
      </p:sp>
      <p:sp>
        <p:nvSpPr>
          <p:cNvPr id="1048802" name="TextBox 153"/>
          <p:cNvSpPr txBox="1"/>
          <p:nvPr/>
        </p:nvSpPr>
        <p:spPr>
          <a:xfrm>
            <a:off x="5844626" y="4238971"/>
            <a:ext cx="645049" cy="276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石油焦</a:t>
            </a:r>
          </a:p>
        </p:txBody>
      </p:sp>
      <p:sp>
        <p:nvSpPr>
          <p:cNvPr id="1048803" name="TextBox 155"/>
          <p:cNvSpPr txBox="1"/>
          <p:nvPr/>
        </p:nvSpPr>
        <p:spPr>
          <a:xfrm>
            <a:off x="5838405" y="1646683"/>
            <a:ext cx="645049" cy="276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芳烃</a:t>
            </a:r>
          </a:p>
        </p:txBody>
      </p:sp>
      <p:sp>
        <p:nvSpPr>
          <p:cNvPr id="1048804" name="TextBox 156"/>
          <p:cNvSpPr txBox="1"/>
          <p:nvPr/>
        </p:nvSpPr>
        <p:spPr>
          <a:xfrm>
            <a:off x="5838404" y="2078731"/>
            <a:ext cx="645049" cy="276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化学品</a:t>
            </a:r>
          </a:p>
        </p:txBody>
      </p:sp>
      <p:sp>
        <p:nvSpPr>
          <p:cNvPr id="1048805" name="Chevron 72"/>
          <p:cNvSpPr/>
          <p:nvPr/>
        </p:nvSpPr>
        <p:spPr>
          <a:xfrm>
            <a:off x="5334349" y="1818934"/>
            <a:ext cx="310567" cy="459409"/>
          </a:xfrm>
          <a:prstGeom prst="chevron">
            <a:avLst/>
          </a:prstGeom>
          <a:noFill/>
          <a:ln w="635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48806" name="Chevron 158"/>
          <p:cNvSpPr/>
          <p:nvPr/>
        </p:nvSpPr>
        <p:spPr>
          <a:xfrm>
            <a:off x="5334348" y="2512977"/>
            <a:ext cx="310567" cy="459409"/>
          </a:xfrm>
          <a:prstGeom prst="chevron">
            <a:avLst/>
          </a:prstGeom>
          <a:noFill/>
          <a:ln w="635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48807" name="Chevron 159"/>
          <p:cNvSpPr/>
          <p:nvPr/>
        </p:nvSpPr>
        <p:spPr>
          <a:xfrm>
            <a:off x="5334348" y="3219822"/>
            <a:ext cx="310567" cy="459409"/>
          </a:xfrm>
          <a:prstGeom prst="chevron">
            <a:avLst/>
          </a:prstGeom>
          <a:noFill/>
          <a:ln w="635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48808" name="Chevron 160"/>
          <p:cNvSpPr/>
          <p:nvPr/>
        </p:nvSpPr>
        <p:spPr>
          <a:xfrm>
            <a:off x="5334348" y="3911680"/>
            <a:ext cx="310567" cy="459409"/>
          </a:xfrm>
          <a:prstGeom prst="chevron">
            <a:avLst/>
          </a:prstGeom>
          <a:noFill/>
          <a:ln w="6350" cap="flat">
            <a:solidFill>
              <a:srgbClr val="4F81BD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48809" name="Chevron 162"/>
          <p:cNvSpPr/>
          <p:nvPr/>
        </p:nvSpPr>
        <p:spPr>
          <a:xfrm>
            <a:off x="6833990" y="871261"/>
            <a:ext cx="310567" cy="459409"/>
          </a:xfrm>
          <a:prstGeom prst="chevron">
            <a:avLst/>
          </a:prstGeom>
          <a:noFill/>
          <a:ln w="6350" cap="flat">
            <a:solidFill>
              <a:schemeClr val="accent6"/>
            </a:solidFill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048810" name="TextBox 169"/>
          <p:cNvSpPr txBox="1"/>
          <p:nvPr/>
        </p:nvSpPr>
        <p:spPr>
          <a:xfrm>
            <a:off x="7266038" y="855894"/>
            <a:ext cx="936104" cy="27699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rnd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聚乙烯</a:t>
            </a:r>
          </a:p>
        </p:txBody>
      </p:sp>
      <p:sp>
        <p:nvSpPr>
          <p:cNvPr id="1048811" name="TextBox 171"/>
          <p:cNvSpPr txBox="1"/>
          <p:nvPr/>
        </p:nvSpPr>
        <p:spPr>
          <a:xfrm>
            <a:off x="7266038" y="1198666"/>
            <a:ext cx="936104" cy="27699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rnd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聚丙烯</a:t>
            </a:r>
          </a:p>
        </p:txBody>
      </p:sp>
      <p:sp>
        <p:nvSpPr>
          <p:cNvPr id="1048812" name="TextBox 172"/>
          <p:cNvSpPr txBox="1"/>
          <p:nvPr/>
        </p:nvSpPr>
        <p:spPr>
          <a:xfrm>
            <a:off x="7266038" y="1550322"/>
            <a:ext cx="936104" cy="27699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rnd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聚苯乙烯</a:t>
            </a:r>
          </a:p>
        </p:txBody>
      </p:sp>
      <p:sp>
        <p:nvSpPr>
          <p:cNvPr id="1048813" name="TextBox 173"/>
          <p:cNvSpPr txBox="1"/>
          <p:nvPr/>
        </p:nvSpPr>
        <p:spPr>
          <a:xfrm>
            <a:off x="7266038" y="1899035"/>
            <a:ext cx="936104" cy="27699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rnd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聚异丁烯</a:t>
            </a:r>
          </a:p>
        </p:txBody>
      </p:sp>
      <p:sp>
        <p:nvSpPr>
          <p:cNvPr id="1048814" name="TextBox 174"/>
          <p:cNvSpPr txBox="1"/>
          <p:nvPr/>
        </p:nvSpPr>
        <p:spPr>
          <a:xfrm>
            <a:off x="7266038" y="2233385"/>
            <a:ext cx="936104" cy="27699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rnd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丁基橡胶</a:t>
            </a:r>
          </a:p>
        </p:txBody>
      </p:sp>
      <p:sp>
        <p:nvSpPr>
          <p:cNvPr id="1048815" name="TextBox 175"/>
          <p:cNvSpPr txBox="1"/>
          <p:nvPr/>
        </p:nvSpPr>
        <p:spPr>
          <a:xfrm>
            <a:off x="7266038" y="2598251"/>
            <a:ext cx="936104" cy="27699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rnd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SBR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橡胶</a:t>
            </a:r>
          </a:p>
        </p:txBody>
      </p:sp>
      <p:sp>
        <p:nvSpPr>
          <p:cNvPr id="1048816" name="TextBox 176"/>
          <p:cNvSpPr txBox="1"/>
          <p:nvPr/>
        </p:nvSpPr>
        <p:spPr>
          <a:xfrm>
            <a:off x="7278564" y="2951174"/>
            <a:ext cx="936104" cy="46166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rnd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高级共聚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材料</a:t>
            </a:r>
          </a:p>
        </p:txBody>
      </p:sp>
      <p:sp>
        <p:nvSpPr>
          <p:cNvPr id="1048817" name="TextBox 177"/>
          <p:cNvSpPr txBox="1"/>
          <p:nvPr/>
        </p:nvSpPr>
        <p:spPr>
          <a:xfrm>
            <a:off x="7278564" y="3482949"/>
            <a:ext cx="936104" cy="46166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 cap="rnd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功能化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高分子材料</a:t>
            </a:r>
          </a:p>
        </p:txBody>
      </p:sp>
      <p:sp>
        <p:nvSpPr>
          <p:cNvPr id="1048818" name="TextBox 75"/>
          <p:cNvSpPr txBox="1"/>
          <p:nvPr/>
        </p:nvSpPr>
        <p:spPr>
          <a:xfrm>
            <a:off x="179512" y="2171794"/>
            <a:ext cx="376791" cy="2616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￥￥</a:t>
            </a:r>
          </a:p>
        </p:txBody>
      </p:sp>
      <p:sp>
        <p:nvSpPr>
          <p:cNvPr id="1048819" name="TextBox 180"/>
          <p:cNvSpPr txBox="1"/>
          <p:nvPr/>
        </p:nvSpPr>
        <p:spPr>
          <a:xfrm>
            <a:off x="6489675" y="1677460"/>
            <a:ext cx="423211" cy="215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￥￥￥</a:t>
            </a:r>
          </a:p>
        </p:txBody>
      </p:sp>
      <p:sp>
        <p:nvSpPr>
          <p:cNvPr id="1048820" name="TextBox 181"/>
          <p:cNvSpPr txBox="1"/>
          <p:nvPr/>
        </p:nvSpPr>
        <p:spPr>
          <a:xfrm>
            <a:off x="6489675" y="2103983"/>
            <a:ext cx="699976" cy="215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￥￥￥￥￥</a:t>
            </a:r>
          </a:p>
        </p:txBody>
      </p:sp>
      <p:sp>
        <p:nvSpPr>
          <p:cNvPr id="1048821" name="TextBox 182"/>
          <p:cNvSpPr txBox="1"/>
          <p:nvPr/>
        </p:nvSpPr>
        <p:spPr>
          <a:xfrm>
            <a:off x="6489675" y="2542892"/>
            <a:ext cx="578495" cy="215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￥￥￥￥</a:t>
            </a:r>
          </a:p>
        </p:txBody>
      </p:sp>
      <p:sp>
        <p:nvSpPr>
          <p:cNvPr id="1048822" name="TextBox 183"/>
          <p:cNvSpPr txBox="1"/>
          <p:nvPr/>
        </p:nvSpPr>
        <p:spPr>
          <a:xfrm>
            <a:off x="6489675" y="2961594"/>
            <a:ext cx="423211" cy="215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￥￥￥</a:t>
            </a:r>
          </a:p>
        </p:txBody>
      </p:sp>
      <p:sp>
        <p:nvSpPr>
          <p:cNvPr id="1048823" name="TextBox 184"/>
          <p:cNvSpPr txBox="1"/>
          <p:nvPr/>
        </p:nvSpPr>
        <p:spPr>
          <a:xfrm>
            <a:off x="6489675" y="3408924"/>
            <a:ext cx="423211" cy="215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￥￥￥</a:t>
            </a:r>
          </a:p>
        </p:txBody>
      </p:sp>
      <p:sp>
        <p:nvSpPr>
          <p:cNvPr id="1048824" name="TextBox 185"/>
          <p:cNvSpPr txBox="1"/>
          <p:nvPr/>
        </p:nvSpPr>
        <p:spPr>
          <a:xfrm>
            <a:off x="6489675" y="3837700"/>
            <a:ext cx="578495" cy="215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￥￥￥￥</a:t>
            </a:r>
          </a:p>
        </p:txBody>
      </p:sp>
      <p:sp>
        <p:nvSpPr>
          <p:cNvPr id="1048825" name="TextBox 186"/>
          <p:cNvSpPr txBox="1"/>
          <p:nvPr/>
        </p:nvSpPr>
        <p:spPr>
          <a:xfrm>
            <a:off x="6489675" y="4263368"/>
            <a:ext cx="289247" cy="215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￥</a:t>
            </a:r>
          </a:p>
        </p:txBody>
      </p:sp>
      <p:sp>
        <p:nvSpPr>
          <p:cNvPr id="1048826" name="TextBox 187"/>
          <p:cNvSpPr txBox="1"/>
          <p:nvPr/>
        </p:nvSpPr>
        <p:spPr>
          <a:xfrm>
            <a:off x="6489675" y="4694527"/>
            <a:ext cx="423211" cy="215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￥￥</a:t>
            </a:r>
          </a:p>
        </p:txBody>
      </p:sp>
      <p:pic>
        <p:nvPicPr>
          <p:cNvPr id="2097187" name="Picture 23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735806" y="2824047"/>
            <a:ext cx="953948" cy="2438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097188" name="Picture 24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675496" y="3177034"/>
            <a:ext cx="1014258" cy="41237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48827" name="TextBox 190"/>
          <p:cNvSpPr txBox="1"/>
          <p:nvPr/>
        </p:nvSpPr>
        <p:spPr>
          <a:xfrm>
            <a:off x="8202142" y="872755"/>
            <a:ext cx="941858" cy="215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￥￥￥￥￥￥</a:t>
            </a:r>
          </a:p>
        </p:txBody>
      </p:sp>
      <p:sp>
        <p:nvSpPr>
          <p:cNvPr id="1048828" name="TextBox 191"/>
          <p:cNvSpPr txBox="1"/>
          <p:nvPr/>
        </p:nvSpPr>
        <p:spPr>
          <a:xfrm>
            <a:off x="8202142" y="1237699"/>
            <a:ext cx="941858" cy="215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￥￥￥￥￥￥</a:t>
            </a:r>
          </a:p>
        </p:txBody>
      </p:sp>
      <p:sp>
        <p:nvSpPr>
          <p:cNvPr id="1048829" name="TextBox 192"/>
          <p:cNvSpPr txBox="1"/>
          <p:nvPr/>
        </p:nvSpPr>
        <p:spPr>
          <a:xfrm>
            <a:off x="8202142" y="2232339"/>
            <a:ext cx="941858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￥￥￥￥￥</a:t>
            </a:r>
            <a:endParaRPr kumimoji="0" lang="en-US" altLang="zh-CN" sz="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￥￥￥￥￥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048830" name="TextBox 193"/>
          <p:cNvSpPr txBox="1"/>
          <p:nvPr/>
        </p:nvSpPr>
        <p:spPr>
          <a:xfrm>
            <a:off x="8202142" y="2574190"/>
            <a:ext cx="941858" cy="338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￥￥￥￥￥￥</a:t>
            </a:r>
            <a:endParaRPr kumimoji="0" lang="en-US" altLang="zh-CN" sz="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￥￥￥￥￥￥</a:t>
            </a: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  <p:sp>
        <p:nvSpPr>
          <p:cNvPr id="1048831" name="TextBox 194"/>
          <p:cNvSpPr txBox="1"/>
          <p:nvPr/>
        </p:nvSpPr>
        <p:spPr>
          <a:xfrm>
            <a:off x="8202142" y="2968124"/>
            <a:ext cx="941858" cy="4343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￥￥￥￥￥</a:t>
            </a:r>
            <a:endParaRPr kumimoji="0" lang="en-US" altLang="zh-CN" sz="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￥￥￥￥￥</a:t>
            </a:r>
            <a:endParaRPr lang="en-US" altLang="zh-CN" sz="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￥￥￥￥￥</a:t>
            </a:r>
          </a:p>
        </p:txBody>
      </p:sp>
      <p:sp>
        <p:nvSpPr>
          <p:cNvPr id="1048832" name="TextBox 195"/>
          <p:cNvSpPr txBox="1"/>
          <p:nvPr/>
        </p:nvSpPr>
        <p:spPr>
          <a:xfrm>
            <a:off x="8214668" y="3458080"/>
            <a:ext cx="941858" cy="43433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￥￥￥￥￥￥</a:t>
            </a:r>
            <a:endParaRPr kumimoji="0" lang="en-US" altLang="zh-CN" sz="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￥￥￥￥￥￥</a:t>
            </a:r>
            <a:endParaRPr lang="en-US" altLang="zh-CN" sz="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￥￥￥￥￥￥</a:t>
            </a:r>
          </a:p>
        </p:txBody>
      </p:sp>
      <p:sp>
        <p:nvSpPr>
          <p:cNvPr id="1048833" name="TextBox 196"/>
          <p:cNvSpPr txBox="1"/>
          <p:nvPr/>
        </p:nvSpPr>
        <p:spPr>
          <a:xfrm>
            <a:off x="8210500" y="1550322"/>
            <a:ext cx="941858" cy="215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￥￥￥￥￥￥￥</a:t>
            </a:r>
          </a:p>
        </p:txBody>
      </p:sp>
      <p:sp>
        <p:nvSpPr>
          <p:cNvPr id="1048834" name="TextBox 197"/>
          <p:cNvSpPr txBox="1"/>
          <p:nvPr/>
        </p:nvSpPr>
        <p:spPr>
          <a:xfrm>
            <a:off x="8210500" y="1929139"/>
            <a:ext cx="941858" cy="2154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Helvetica"/>
              </a:rPr>
              <a:t>￥￥￥￥￥￥￥</a:t>
            </a:r>
          </a:p>
        </p:txBody>
      </p:sp>
      <p:sp>
        <p:nvSpPr>
          <p:cNvPr id="1048835" name="TextBox 79"/>
          <p:cNvSpPr txBox="1"/>
          <p:nvPr/>
        </p:nvSpPr>
        <p:spPr>
          <a:xfrm>
            <a:off x="2277269" y="2383549"/>
            <a:ext cx="3377171" cy="802637"/>
          </a:xfrm>
          <a:prstGeom prst="rect">
            <a:avLst/>
          </a:prstGeom>
          <a:solidFill>
            <a:schemeClr val="accent5">
              <a:lumMod val="75000"/>
              <a:alpha val="75000"/>
            </a:schemeClr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如何让分子去往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更高价值的产品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18" grpId="0"/>
      <p:bldP spid="1048819" grpId="0"/>
      <p:bldP spid="1048820" grpId="0"/>
      <p:bldP spid="1048821" grpId="0"/>
      <p:bldP spid="1048822" grpId="0"/>
      <p:bldP spid="1048823" grpId="0"/>
      <p:bldP spid="1048824" grpId="0"/>
      <p:bldP spid="1048825" grpId="0"/>
      <p:bldP spid="1048826" grpId="0"/>
      <p:bldP spid="1048827" grpId="0"/>
      <p:bldP spid="1048828" grpId="0"/>
      <p:bldP spid="1048829" grpId="0"/>
      <p:bldP spid="1048830" grpId="0"/>
      <p:bldP spid="1048831" grpId="0"/>
      <p:bldP spid="1048832" grpId="0"/>
      <p:bldP spid="1048833" grpId="0"/>
      <p:bldP spid="1048834" grpId="0"/>
      <p:bldP spid="104883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辛孚产品应用案例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837298"/>
              </p:ext>
            </p:extLst>
          </p:nvPr>
        </p:nvGraphicFramePr>
        <p:xfrm>
          <a:off x="565840" y="822560"/>
          <a:ext cx="7992888" cy="3927445"/>
        </p:xfrm>
        <a:graphic>
          <a:graphicData uri="http://schemas.openxmlformats.org/drawingml/2006/table">
            <a:tbl>
              <a:tblPr firstRow="1"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6262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666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530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项目类型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合作单位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7906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智能工厂方案规划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25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· </a:t>
                      </a:r>
                      <a:r>
                        <a:rPr lang="zh-CN" alt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九江石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化   </a:t>
                      </a:r>
                      <a:r>
                        <a:rPr lang="en-US" alt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· 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广东石化   </a:t>
                      </a:r>
                      <a:r>
                        <a:rPr lang="en-US" alt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· 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中化泉州石化   </a:t>
                      </a:r>
                      <a:r>
                        <a:rPr lang="en-US" alt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· </a:t>
                      </a:r>
                      <a:r>
                        <a:rPr lang="zh-CN" alt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京博石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化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7906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分子炼</a:t>
                      </a: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油技术体系建</a:t>
                      </a:r>
                      <a:r>
                        <a:rPr lang="zh-CN" alt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25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中石油规划总院   </a:t>
                      </a:r>
                      <a:r>
                        <a:rPr lang="en-US" alt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中海油炼化公</a:t>
                      </a:r>
                      <a:r>
                        <a:rPr lang="zh-CN" alt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司   </a:t>
                      </a:r>
                      <a:r>
                        <a:rPr lang="en-US" altLang="zh-CN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兰州石化 </a:t>
                      </a:r>
                      <a:endParaRPr lang="en-US" altLang="zh-CN" sz="12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lvl="0" indent="0" algn="just">
                        <a:lnSpc>
                          <a:spcPct val="125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zh-CN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京博石化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7906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</a:t>
                      </a:r>
                      <a:r>
                        <a:rPr 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油</a:t>
                      </a: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快评、原油数据库、切割分析软件</a:t>
                      </a:r>
                      <a:endParaRPr lang="en-US" alt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25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九江石化</a:t>
                      </a:r>
                      <a:r>
                        <a:rPr lang="en-US" alt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· 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中石油规划总院   </a:t>
                      </a:r>
                      <a:r>
                        <a:rPr lang="en-US" alt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海南炼化   </a:t>
                      </a:r>
                      <a:r>
                        <a:rPr lang="en-US" alt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京博石化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7906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</a:rPr>
                        <a:t>流程模拟及优化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九江石化常减压装置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</a:t>
                      </a:r>
                      <a:r>
                        <a:rPr lang="en-US" alt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京博石化</a:t>
                      </a:r>
                      <a:r>
                        <a:rPr lang="en-US" alt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套装置   </a:t>
                      </a:r>
                      <a:endParaRPr lang="en-US" alt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/>
                        <a:buNone/>
                        <a:tabLst/>
                        <a:defRPr/>
                      </a:pPr>
                      <a:r>
                        <a:rPr lang="en-US" alt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兰州石化催化裂化装置</a:t>
                      </a:r>
                      <a:endParaRPr lang="en-US" alt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7906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b="1" kern="100" dirty="0" smtClean="0">
                          <a:solidFill>
                            <a:schemeClr val="l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/>
                          <a:sym typeface="Calibri"/>
                        </a:rPr>
                        <a:t>原油调和</a:t>
                      </a:r>
                      <a:endParaRPr lang="zh-CN" altLang="en-US" sz="1400" b="1" kern="100" dirty="0">
                        <a:solidFill>
                          <a:schemeClr val="l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  <a:sym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Calibri"/>
                        </a:rPr>
                        <a:t>· </a:t>
                      </a:r>
                      <a:r>
                        <a:rPr lang="zh-CN" altLang="en-US" sz="1200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Calibri"/>
                        </a:rPr>
                        <a:t>京博石化</a:t>
                      </a:r>
                      <a:endParaRPr lang="zh-CN" altLang="en-US" sz="1200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Calibri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7906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汽油调和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25000"/>
                        </a:lnSpc>
                        <a:spcAft>
                          <a:spcPts val="0"/>
                        </a:spcAft>
                        <a:buFont typeface="Wingdings"/>
                        <a:buNone/>
                      </a:pPr>
                      <a:r>
                        <a:rPr lang="en-US" alt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京博石</a:t>
                      </a:r>
                      <a:r>
                        <a:rPr lang="zh-CN" alt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化汽油调和   </a:t>
                      </a:r>
                      <a:r>
                        <a:rPr lang="en-US" alt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· </a:t>
                      </a:r>
                      <a:r>
                        <a:rPr lang="zh-CN" alt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京博石化柴油调和</a:t>
                      </a:r>
                      <a:endParaRPr lang="en-US" alt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1881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辛孚参与编撰的专著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505" y="915565"/>
            <a:ext cx="5760640" cy="3046988"/>
          </a:xfrm>
          <a:prstGeom prst="rect">
            <a:avLst/>
          </a:prstGeom>
        </p:spPr>
        <p:txBody>
          <a:bodyPr wrap="square" lIns="91418" tIns="45709" rIns="91418" bIns="45709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8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石油化工智能制造</a:t>
            </a:r>
            <a:r>
              <a:rPr lang="en-US" altLang="zh-CN" sz="28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marL="342803" lvl="1" indent="-34280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月出版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03" lvl="1" indent="-34280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覃伟中、谢道雄、赵劲松主编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03" lvl="1" indent="-34280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中石化九江石化、清华大学、辛孚能源等共同撰写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03" lvl="1" indent="-34280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以九江石化实践为基础介绍石油化工智能制造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928141"/>
            <a:ext cx="2828574" cy="376542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75789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辛孚参与编撰的专著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505" y="915565"/>
            <a:ext cx="5256496" cy="2123658"/>
          </a:xfrm>
          <a:prstGeom prst="rect">
            <a:avLst/>
          </a:prstGeom>
        </p:spPr>
        <p:txBody>
          <a:bodyPr wrap="square" lIns="91418" tIns="45709" rIns="91418" bIns="45709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8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石油炼化分子管理基础</a:t>
            </a:r>
            <a:r>
              <a:rPr lang="en-US" altLang="zh-CN" sz="2800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marL="342803" lvl="1" indent="-34280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月出版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03" lvl="1" indent="-34280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石油大学、辛孚能源共同撰写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803" lvl="1" indent="-34280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完整介绍分子炼油理论基础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3" r="15119"/>
          <a:stretch/>
        </p:blipFill>
        <p:spPr>
          <a:xfrm>
            <a:off x="6156176" y="915565"/>
            <a:ext cx="2628900" cy="37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473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广东石化智能工厂项目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辛孚可参与环节</a:t>
            </a:r>
            <a:endParaRPr lang="zh-CN" alt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859165"/>
              </p:ext>
            </p:extLst>
          </p:nvPr>
        </p:nvGraphicFramePr>
        <p:xfrm>
          <a:off x="565840" y="822561"/>
          <a:ext cx="7992888" cy="318934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779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149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1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环节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96070">
                <a:tc>
                  <a:txBody>
                    <a:bodyPr/>
                    <a:lstStyle/>
                    <a:p>
                      <a:pPr marL="0" marR="0" indent="0" algn="just" defTabSz="91440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原油</a:t>
                      </a: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快评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 algn="just">
                        <a:lnSpc>
                          <a:spcPct val="12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提供自主研发的基于</a:t>
                      </a:r>
                      <a:r>
                        <a:rPr lang="en-US" altLang="zh-CN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FT-IR</a:t>
                      </a:r>
                      <a:r>
                        <a:rPr lang="zh-CN" alt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的原油快评整套系统</a:t>
                      </a:r>
                      <a:endParaRPr lang="en-US" altLang="zh-CN" sz="12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171450" lvl="0" indent="-171450" algn="just">
                        <a:lnSpc>
                          <a:spcPct val="12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或提供原油分子级数据库、专业切割分析软件两个子环节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41254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流程模拟系统</a:t>
                      </a:r>
                      <a:endParaRPr lang="zh-CN" sz="14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 algn="just">
                        <a:lnSpc>
                          <a:spcPct val="12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提供自主研发的加氢精制、加氢裂化、加氢改质、催化裂化等分子级流程模拟软件，实现分子炼油</a:t>
                      </a:r>
                      <a:endParaRPr lang="en-US" altLang="zh-CN" sz="12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171450" lvl="0" indent="-171450" algn="just">
                        <a:lnSpc>
                          <a:spcPct val="12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可与广东石化基于</a:t>
                      </a:r>
                      <a:r>
                        <a:rPr lang="en-US" altLang="zh-CN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Aspen</a:t>
                      </a:r>
                      <a:r>
                        <a:rPr lang="zh-CN" alt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KBC</a:t>
                      </a:r>
                      <a:r>
                        <a:rPr lang="zh-CN" alt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等软件平台搭建的全流程模型结合，形成互补，实现分子级提升</a:t>
                      </a:r>
                      <a:endParaRPr lang="zh-CN" sz="1200" kern="10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8443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原油调和系统</a:t>
                      </a:r>
                      <a:endParaRPr lang="en-US" alt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lvl="0" indent="-171450" algn="just">
                        <a:lnSpc>
                          <a:spcPct val="12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提供自主研发的原油调和整套系统</a:t>
                      </a:r>
                      <a:endParaRPr lang="en-US" altLang="zh-CN" sz="12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171450" lvl="0" indent="-171450" algn="just">
                        <a:lnSpc>
                          <a:spcPct val="12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或提供核心的比例优化软件（包含最新原油数据库、原油混合性质计算模型、比例优化模型等）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9607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4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汽柴油调和系统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171450" marR="0" lvl="0" indent="-171450" algn="just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提供自主研发的分子级汽柴油在线调和系统</a:t>
                      </a:r>
                      <a:endParaRPr lang="en-US" altLang="zh-CN" sz="1200" kern="10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171450" marR="0" lvl="0" indent="-171450" algn="just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CN" altLang="en-US" sz="1200" kern="1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或提供核心的分子级配方优化软件</a:t>
                      </a:r>
                      <a:endParaRPr lang="en-US" alt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9552" y="4128874"/>
            <a:ext cx="8064896" cy="7571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pc="250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技术自主可控，并</a:t>
            </a:r>
            <a:r>
              <a:rPr lang="zh-CN" altLang="en-US" b="1" spc="250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可与</a:t>
            </a:r>
            <a:r>
              <a:rPr lang="zh-CN" altLang="en-US" b="1" spc="25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寰球共同研发、共</a:t>
            </a:r>
            <a:r>
              <a:rPr lang="zh-CN" altLang="en-US" b="1" spc="250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享知识产权</a:t>
            </a:r>
            <a:endParaRPr lang="en-US" altLang="zh-CN" b="1" spc="250" dirty="0" smtClean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indent="0" algn="ctr" defTabSz="914400" rtl="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pc="250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提升广东石化智能工厂项目的</a:t>
            </a:r>
            <a:r>
              <a:rPr lang="zh-CN" altLang="en-US" b="1" spc="250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国产化比例</a:t>
            </a:r>
            <a:endParaRPr kumimoji="0" lang="zh-CN" altLang="en-US" sz="1800" b="1" i="0" u="none" strike="noStrike" cap="none" spc="250" normalizeH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634369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5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9" y="-1186790"/>
            <a:ext cx="9143999" cy="5231079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9" y="2238471"/>
            <a:ext cx="9143999" cy="2905037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Shape 162"/>
          <p:cNvSpPr/>
          <p:nvPr/>
        </p:nvSpPr>
        <p:spPr>
          <a:xfrm>
            <a:off x="-3" y="2178793"/>
            <a:ext cx="9147605" cy="59672"/>
          </a:xfrm>
          <a:prstGeom prst="rect">
            <a:avLst/>
          </a:prstGeom>
          <a:solidFill>
            <a:srgbClr val="E46C0A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solidFill>
                  <a:srgbClr val="215968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>
              <a:solidFill>
                <a:srgbClr val="215968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4002385" y="1695462"/>
            <a:ext cx="1139234" cy="1026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6957" y="20435"/>
                </a:moveTo>
                <a:cubicBezTo>
                  <a:pt x="16775" y="20771"/>
                  <a:pt x="16523" y="21062"/>
                  <a:pt x="16200" y="21274"/>
                </a:cubicBezTo>
                <a:cubicBezTo>
                  <a:pt x="15861" y="21495"/>
                  <a:pt x="15491" y="21592"/>
                  <a:pt x="15120" y="21583"/>
                </a:cubicBezTo>
                <a:lnTo>
                  <a:pt x="6433" y="21583"/>
                </a:lnTo>
                <a:cubicBezTo>
                  <a:pt x="6086" y="21583"/>
                  <a:pt x="5723" y="21486"/>
                  <a:pt x="5400" y="21274"/>
                </a:cubicBezTo>
                <a:cubicBezTo>
                  <a:pt x="5077" y="21062"/>
                  <a:pt x="4817" y="20771"/>
                  <a:pt x="4643" y="20426"/>
                </a:cubicBezTo>
                <a:lnTo>
                  <a:pt x="284" y="11966"/>
                </a:lnTo>
                <a:cubicBezTo>
                  <a:pt x="102" y="11622"/>
                  <a:pt x="0" y="11225"/>
                  <a:pt x="0" y="10792"/>
                </a:cubicBezTo>
                <a:cubicBezTo>
                  <a:pt x="0" y="10359"/>
                  <a:pt x="102" y="9962"/>
                  <a:pt x="284" y="9609"/>
                </a:cubicBezTo>
                <a:lnTo>
                  <a:pt x="4627" y="1184"/>
                </a:lnTo>
                <a:cubicBezTo>
                  <a:pt x="4809" y="840"/>
                  <a:pt x="5069" y="531"/>
                  <a:pt x="5400" y="319"/>
                </a:cubicBezTo>
                <a:cubicBezTo>
                  <a:pt x="5707" y="116"/>
                  <a:pt x="6046" y="10"/>
                  <a:pt x="6385" y="1"/>
                </a:cubicBezTo>
                <a:lnTo>
                  <a:pt x="15104" y="1"/>
                </a:lnTo>
                <a:cubicBezTo>
                  <a:pt x="15475" y="-8"/>
                  <a:pt x="15853" y="89"/>
                  <a:pt x="16200" y="319"/>
                </a:cubicBezTo>
                <a:cubicBezTo>
                  <a:pt x="16523" y="522"/>
                  <a:pt x="16783" y="813"/>
                  <a:pt x="16957" y="1158"/>
                </a:cubicBezTo>
                <a:lnTo>
                  <a:pt x="21300" y="9582"/>
                </a:lnTo>
                <a:cubicBezTo>
                  <a:pt x="21490" y="9935"/>
                  <a:pt x="21600" y="10350"/>
                  <a:pt x="21600" y="10792"/>
                </a:cubicBezTo>
                <a:cubicBezTo>
                  <a:pt x="21600" y="11242"/>
                  <a:pt x="21490" y="11657"/>
                  <a:pt x="21293" y="12011"/>
                </a:cubicBezTo>
                <a:lnTo>
                  <a:pt x="16957" y="20435"/>
                </a:lnTo>
                <a:close/>
              </a:path>
            </a:pathLst>
          </a:custGeom>
          <a:solidFill>
            <a:srgbClr val="FFFFFF"/>
          </a:solidFill>
          <a:ln w="50800">
            <a:solidFill>
              <a:srgbClr val="E46C0A"/>
            </a:solidFill>
            <a:miter lim="400000"/>
          </a:ln>
        </p:spPr>
        <p:txBody>
          <a:bodyPr lIns="0" tIns="0" rIns="0" bIns="0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image4.png"/>
          <p:cNvPicPr/>
          <p:nvPr/>
        </p:nvPicPr>
        <p:blipFill>
          <a:blip r:embed="rId5"/>
          <a:stretch>
            <a:fillRect/>
          </a:stretch>
        </p:blipFill>
        <p:spPr>
          <a:xfrm>
            <a:off x="4203498" y="1841901"/>
            <a:ext cx="733427" cy="73342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2555776" y="3183152"/>
            <a:ext cx="4176464" cy="1015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ctr" rtl="0" latinLnBrk="1" hangingPunct="0"/>
            <a:r>
              <a:rPr lang="zh-CN" altLang="en-US" sz="6000" b="1" spc="1500" dirty="0">
                <a:solidFill>
                  <a:srgbClr val="25406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</a:t>
            </a:r>
          </a:p>
        </p:txBody>
      </p:sp>
    </p:spTree>
    <p:extLst>
      <p:ext uri="{BB962C8B-B14F-4D97-AF65-F5344CB8AC3E}">
        <p14:creationId xmlns:p14="http://schemas.microsoft.com/office/powerpoint/2010/main" val="2387805360"/>
      </p:ext>
    </p:extLst>
  </p:cSld>
  <p:clrMapOvr>
    <a:masterClrMapping/>
  </p:clrMapOvr>
  <p:transition spd="slow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辛孚分子炼油产品体系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07504" y="842426"/>
            <a:ext cx="2542530" cy="2862296"/>
          </a:xfrm>
          <a:prstGeom prst="rect">
            <a:avLst/>
          </a:prstGeom>
          <a:noFill/>
          <a:ln w="12700" cap="flat">
            <a:solidFill>
              <a:srgbClr val="365E8E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ctr" defTabSz="914153" rtl="0" latinLnBrk="1" hangingPunct="0">
              <a:lnSpc>
                <a:spcPct val="200000"/>
              </a:lnSpc>
            </a:pPr>
            <a:r>
              <a:rPr lang="zh-CN" altLang="en-US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zh-CN" altLang="en-US" dirty="0" smtClean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油数据库、原油快评</a:t>
            </a:r>
            <a:endParaRPr lang="en-US" altLang="zh-CN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73" indent="-285673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原油数据管理与分析系统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SP-CLEVA</a:t>
            </a:r>
            <a:r>
              <a:rPr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©</a:t>
            </a:r>
          </a:p>
          <a:p>
            <a:pPr marL="285673" indent="-285673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原油快评系统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SP-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FastAssay</a:t>
            </a:r>
            <a:r>
              <a:rPr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©</a:t>
            </a:r>
          </a:p>
          <a:p>
            <a:pPr marL="285673" indent="-285673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全球石化资讯平台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alphapec.com</a:t>
            </a:r>
          </a:p>
          <a:p>
            <a:pPr marL="285673" indent="-285673">
              <a:lnSpc>
                <a:spcPct val="200000"/>
              </a:lnSpc>
              <a:buFont typeface="Wingdings" panose="05000000000000000000" pitchFamily="2" charset="2"/>
              <a:buChar char="n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46921" y="842426"/>
            <a:ext cx="3312368" cy="2862296"/>
          </a:xfrm>
          <a:prstGeom prst="rect">
            <a:avLst/>
          </a:prstGeom>
          <a:noFill/>
          <a:ln w="12700" cap="flat">
            <a:solidFill>
              <a:srgbClr val="365E8E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ctr" defTabSz="914153" rtl="0" latinLnBrk="1" hangingPunct="0">
              <a:lnSpc>
                <a:spcPct val="200000"/>
              </a:lnSpc>
            </a:pPr>
            <a:r>
              <a:rPr lang="zh-CN" altLang="en-US" dirty="0" smtClean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流程模拟与优</a:t>
            </a:r>
            <a:r>
              <a:rPr lang="zh-CN" altLang="en-US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endParaRPr lang="en-US" altLang="zh-CN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73" indent="-285673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常减压装置优化系统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SP-CDU</a:t>
            </a:r>
            <a:r>
              <a:rPr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©</a:t>
            </a:r>
          </a:p>
          <a:p>
            <a:pPr marL="285673" indent="-285673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加氢精制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加氢改质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加氢裂化装置优化系统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SP-HDP</a:t>
            </a:r>
            <a:r>
              <a:rPr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©</a:t>
            </a:r>
          </a:p>
          <a:p>
            <a:pPr marL="285673" indent="-285673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催化裂化装置优化系统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SP-FCC</a:t>
            </a:r>
            <a:r>
              <a:rPr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©</a:t>
            </a:r>
            <a:endParaRPr lang="en-US" altLang="zh-CN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73" indent="-285673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重整装置优化系统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SP-REFORM</a:t>
            </a:r>
            <a:r>
              <a:rPr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©</a:t>
            </a:r>
          </a:p>
          <a:p>
            <a:pPr marL="285673" indent="-285673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乙烯裂解装置优化系统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SP-CRACK</a:t>
            </a:r>
            <a:r>
              <a:rPr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©</a:t>
            </a: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56178" y="842426"/>
            <a:ext cx="2880320" cy="2862296"/>
          </a:xfrm>
          <a:prstGeom prst="rect">
            <a:avLst/>
          </a:prstGeom>
          <a:noFill/>
          <a:ln w="12700" cap="flat">
            <a:solidFill>
              <a:srgbClr val="365E8E"/>
            </a:solidFill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ctr" defTabSz="914153" rtl="0" latinLnBrk="1" hangingPunct="0">
              <a:lnSpc>
                <a:spcPct val="200000"/>
              </a:lnSpc>
            </a:pPr>
            <a:r>
              <a:rPr lang="zh-CN" altLang="en-US" dirty="0">
                <a:solidFill>
                  <a:srgbClr val="4170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油品调和</a:t>
            </a:r>
            <a:endParaRPr lang="en-US" altLang="zh-CN" dirty="0">
              <a:solidFill>
                <a:srgbClr val="4170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673" indent="-285673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汽油调和优化系统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SP-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GasBlend</a:t>
            </a:r>
            <a:r>
              <a:rPr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©</a:t>
            </a:r>
          </a:p>
          <a:p>
            <a:pPr marL="285673" indent="-285673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汽油性质快速检测系统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SP-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FastGas</a:t>
            </a:r>
            <a:r>
              <a:rPr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©</a:t>
            </a:r>
          </a:p>
          <a:p>
            <a:pPr marL="285673" indent="-285673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柴油调和优化系统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SP-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DieselBlend</a:t>
            </a:r>
            <a:r>
              <a:rPr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©</a:t>
            </a:r>
          </a:p>
          <a:p>
            <a:pPr marL="285673" indent="-285673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润滑油调和优化系统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SP-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LubeBlend</a:t>
            </a:r>
            <a:r>
              <a:rPr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©</a:t>
            </a:r>
          </a:p>
          <a:p>
            <a:pPr marL="285673" indent="-285673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沥青生产优化系统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SP-ASPHALT</a:t>
            </a:r>
            <a:r>
              <a:rPr lang="en-US" altLang="zh-CN" sz="1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©</a:t>
            </a:r>
          </a:p>
          <a:p>
            <a:pPr>
              <a:lnSpc>
                <a:spcPct val="200000"/>
              </a:lnSpc>
            </a:pPr>
            <a:endParaRPr lang="zh-CN" altLang="en-US" sz="12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107513" y="3723878"/>
            <a:ext cx="9010915" cy="733611"/>
          </a:xfrm>
          <a:prstGeom prst="rightArrow">
            <a:avLst>
              <a:gd name="adj1" fmla="val 50000"/>
              <a:gd name="adj2" fmla="val 79271"/>
            </a:avLst>
          </a:prstGeom>
          <a:solidFill>
            <a:schemeClr val="accent6">
              <a:lumMod val="20000"/>
              <a:lumOff val="80000"/>
            </a:schemeClr>
          </a:solidFill>
          <a:ln w="25400" cap="flat">
            <a:noFill/>
            <a:prstDash val="solid"/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ctr">
            <a:spAutoFit/>
          </a:bodyPr>
          <a:lstStyle/>
          <a:p>
            <a:pPr algn="ctr" defTabSz="914153" rtl="0" latinLnBrk="1" hangingPunct="0"/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计划优化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（结合分子炼油）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SP-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InPlan</a:t>
            </a:r>
            <a:r>
              <a:rPr lang="en-US" altLang="zh-CN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©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28685" y="4434692"/>
            <a:ext cx="4968552" cy="36930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07" tIns="45707" rIns="45707" bIns="45707" numCol="1" spcCol="38089" rtlCol="0" anchor="t">
            <a:spAutoFit/>
          </a:bodyPr>
          <a:lstStyle/>
          <a:p>
            <a:pPr algn="l" defTabSz="914153" rtl="0" latinLnBrk="1" hangingPunct="0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总体目标：提升石化企业利润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原油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229593" y="4533507"/>
            <a:ext cx="180690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访问辛孚官网了解产品详情</a:t>
            </a:r>
            <a:endParaRPr lang="en-US" altLang="zh-CN" sz="1050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hlinkClick r:id="rId3"/>
            </a:endParaRPr>
          </a:p>
          <a:p>
            <a:r>
              <a:rPr lang="en-US" altLang="zh-CN" sz="105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</a:t>
            </a:r>
            <a:r>
              <a:rPr lang="en-US" altLang="zh-CN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://www.syspetro.com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20231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8" grpId="0" animBg="1"/>
      <p:bldP spid="4" grpId="0"/>
      <p:bldP spid="3" grpId="0"/>
    </p:bldLst>
  </p:timing>
</p:sld>
</file>

<file path=ppt/theme/theme1.xml><?xml version="1.0" encoding="utf-8"?>
<a:theme xmlns:a="http://schemas.openxmlformats.org/drawingml/2006/main" name="4_Default">
  <a:themeElements>
    <a:clrScheme name="Default">
      <a:dk1>
        <a:srgbClr val="000000"/>
      </a:dk1>
      <a:lt1>
        <a:srgbClr val="F2F2F2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2F2F2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2F2F2"/>
        </a:solidFill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12106</TotalTime>
  <Words>13084</Words>
  <Application>Microsoft Office PowerPoint</Application>
  <PresentationFormat>On-screen Show (16:9)</PresentationFormat>
  <Paragraphs>1806</Paragraphs>
  <Slides>84</Slides>
  <Notes>57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6" baseType="lpstr">
      <vt:lpstr>4_Default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</dc:creator>
  <cp:lastModifiedBy>KH</cp:lastModifiedBy>
  <cp:revision>500</cp:revision>
  <cp:lastPrinted>2019-08-14T09:14:05Z</cp:lastPrinted>
  <dcterms:modified xsi:type="dcterms:W3CDTF">2019-09-26T00:55:09Z</dcterms:modified>
</cp:coreProperties>
</file>